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7" r:id="rId17"/>
    <p:sldId id="278" r:id="rId18"/>
    <p:sldId id="279" r:id="rId19"/>
    <p:sldId id="280" r:id="rId20"/>
    <p:sldId id="281" r:id="rId21"/>
    <p:sldId id="282" r:id="rId22"/>
    <p:sldId id="283" r:id="rId23"/>
    <p:sldId id="284" r:id="rId24"/>
    <p:sldId id="271" r:id="rId25"/>
    <p:sldId id="272" r:id="rId26"/>
    <p:sldId id="273" r:id="rId27"/>
    <p:sldId id="274" r:id="rId28"/>
    <p:sldId id="275" r:id="rId29"/>
    <p:sldId id="276" r:id="rId30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9" d="100"/>
          <a:sy n="79" d="100"/>
        </p:scale>
        <p:origin x="1570" y="6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19FF7-612D-4A45-B262-9039F37F73EA}" type="datetimeFigureOut">
              <a:rPr lang="zh-TW" altLang="en-US" smtClean="0"/>
              <a:pPr/>
              <a:t>2025/10/10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5FE44-A6B0-4761-9F83-AF7E5CD440E6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19FF7-612D-4A45-B262-9039F37F73EA}" type="datetimeFigureOut">
              <a:rPr lang="zh-TW" altLang="en-US" smtClean="0"/>
              <a:pPr/>
              <a:t>2025/10/10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5FE44-A6B0-4761-9F83-AF7E5CD440E6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19FF7-612D-4A45-B262-9039F37F73EA}" type="datetimeFigureOut">
              <a:rPr lang="zh-TW" altLang="en-US" smtClean="0"/>
              <a:pPr/>
              <a:t>2025/10/10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5FE44-A6B0-4761-9F83-AF7E5CD440E6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19FF7-612D-4A45-B262-9039F37F73EA}" type="datetimeFigureOut">
              <a:rPr lang="zh-TW" altLang="en-US" smtClean="0"/>
              <a:pPr/>
              <a:t>2025/10/10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5FE44-A6B0-4761-9F83-AF7E5CD440E6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19FF7-612D-4A45-B262-9039F37F73EA}" type="datetimeFigureOut">
              <a:rPr lang="zh-TW" altLang="en-US" smtClean="0"/>
              <a:pPr/>
              <a:t>2025/10/10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5FE44-A6B0-4761-9F83-AF7E5CD440E6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19FF7-612D-4A45-B262-9039F37F73EA}" type="datetimeFigureOut">
              <a:rPr lang="zh-TW" altLang="en-US" smtClean="0"/>
              <a:pPr/>
              <a:t>2025/10/10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5FE44-A6B0-4761-9F83-AF7E5CD440E6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19FF7-612D-4A45-B262-9039F37F73EA}" type="datetimeFigureOut">
              <a:rPr lang="zh-TW" altLang="en-US" smtClean="0"/>
              <a:pPr/>
              <a:t>2025/10/10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5FE44-A6B0-4761-9F83-AF7E5CD440E6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19FF7-612D-4A45-B262-9039F37F73EA}" type="datetimeFigureOut">
              <a:rPr lang="zh-TW" altLang="en-US" smtClean="0"/>
              <a:pPr/>
              <a:t>2025/10/10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5FE44-A6B0-4761-9F83-AF7E5CD440E6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19FF7-612D-4A45-B262-9039F37F73EA}" type="datetimeFigureOut">
              <a:rPr lang="zh-TW" altLang="en-US" smtClean="0"/>
              <a:pPr/>
              <a:t>2025/10/10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5FE44-A6B0-4761-9F83-AF7E5CD440E6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19FF7-612D-4A45-B262-9039F37F73EA}" type="datetimeFigureOut">
              <a:rPr lang="zh-TW" altLang="en-US" smtClean="0"/>
              <a:pPr/>
              <a:t>2025/10/10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5FE44-A6B0-4761-9F83-AF7E5CD440E6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19FF7-612D-4A45-B262-9039F37F73EA}" type="datetimeFigureOut">
              <a:rPr lang="zh-TW" altLang="en-US" smtClean="0"/>
              <a:pPr/>
              <a:t>2025/10/10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5FE44-A6B0-4761-9F83-AF7E5CD440E6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E9EFF"/>
            </a:gs>
            <a:gs pos="39999">
              <a:srgbClr val="85C2FF"/>
            </a:gs>
            <a:gs pos="70000">
              <a:srgbClr val="C4D6EB"/>
            </a:gs>
            <a:gs pos="100000">
              <a:srgbClr val="FFEBFA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819FF7-612D-4A45-B262-9039F37F73EA}" type="datetimeFigureOut">
              <a:rPr lang="zh-TW" altLang="en-US" smtClean="0"/>
              <a:pPr/>
              <a:t>2025/10/10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D5FE44-A6B0-4761-9F83-AF7E5CD440E6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hyperlink" Target="about:blank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544016" y="14759"/>
            <a:ext cx="8060432" cy="1109985"/>
          </a:xfrm>
        </p:spPr>
        <p:txBody>
          <a:bodyPr/>
          <a:lstStyle/>
          <a:p>
            <a:r>
              <a:rPr lang="en-US" altLang="zh-TW" dirty="0"/>
              <a:t>Google Cloud Storage</a:t>
            </a:r>
            <a:r>
              <a:rPr lang="zh-TW" altLang="en-US" dirty="0"/>
              <a:t>申請與使用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395536" y="1052736"/>
            <a:ext cx="6400800" cy="648072"/>
          </a:xfrm>
        </p:spPr>
        <p:txBody>
          <a:bodyPr/>
          <a:lstStyle/>
          <a:p>
            <a:pPr algn="l"/>
            <a:r>
              <a:rPr lang="en-US" altLang="zh-TW" dirty="0">
                <a:solidFill>
                  <a:srgbClr val="FF0000"/>
                </a:solidFill>
              </a:rPr>
              <a:t>STEP1</a:t>
            </a:r>
            <a:r>
              <a:rPr lang="zh-TW" altLang="en-US" dirty="0">
                <a:solidFill>
                  <a:srgbClr val="FF0000"/>
                </a:solidFill>
              </a:rPr>
              <a:t>：免費試用 </a:t>
            </a:r>
            <a:r>
              <a:rPr lang="en-US" altLang="zh-TW" dirty="0">
                <a:solidFill>
                  <a:srgbClr val="FF0000"/>
                </a:solidFill>
              </a:rPr>
              <a:t>Cloud Platform</a:t>
            </a:r>
          </a:p>
          <a:p>
            <a:pPr algn="l"/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5" name="副標題 2"/>
          <p:cNvSpPr txBox="1">
            <a:spLocks/>
          </p:cNvSpPr>
          <p:nvPr/>
        </p:nvSpPr>
        <p:spPr>
          <a:xfrm>
            <a:off x="467544" y="1556792"/>
            <a:ext cx="6400800" cy="792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457200" lvl="0" indent="-457200">
              <a:spcBef>
                <a:spcPct val="20000"/>
              </a:spcBef>
            </a:pPr>
            <a:r>
              <a:rPr lang="en-US" altLang="zh-TW" sz="2000" noProof="0" dirty="0"/>
              <a:t>1.1</a:t>
            </a:r>
            <a:r>
              <a:rPr lang="zh-TW" altLang="en-US" sz="2000" noProof="0" dirty="0"/>
              <a:t> </a:t>
            </a:r>
            <a:r>
              <a:rPr kumimoji="0" lang="zh-TW" alt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開啟網站</a:t>
            </a:r>
            <a:r>
              <a:rPr lang="en-US" altLang="zh-TW" sz="2000" dirty="0"/>
              <a:t>=&gt;</a:t>
            </a:r>
            <a:r>
              <a:rPr lang="zh-TW" altLang="en-US" sz="2000" dirty="0"/>
              <a:t>  </a:t>
            </a:r>
            <a:r>
              <a:rPr lang="en-US" altLang="zh-TW" sz="2000" dirty="0">
                <a:hlinkClick r:id="rId2"/>
              </a:rPr>
              <a:t>https://cloud.google.com/</a:t>
            </a:r>
            <a:endParaRPr lang="en-US" altLang="zh-TW" sz="2000" dirty="0"/>
          </a:p>
          <a:p>
            <a:pPr marL="457200" lvl="0" indent="-457200">
              <a:spcBef>
                <a:spcPct val="20000"/>
              </a:spcBef>
            </a:pPr>
            <a:r>
              <a:rPr kumimoji="0" lang="en-US" altLang="zh-TW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1.2</a:t>
            </a:r>
            <a:r>
              <a:rPr kumimoji="0" lang="zh-TW" alt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 點選免費試用</a:t>
            </a:r>
          </a:p>
        </p:txBody>
      </p:sp>
      <p:pic>
        <p:nvPicPr>
          <p:cNvPr id="6" name="圖片 5" descr="1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99592" y="2420888"/>
            <a:ext cx="7615238" cy="407193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544016" y="14759"/>
            <a:ext cx="8060432" cy="1109985"/>
          </a:xfrm>
        </p:spPr>
        <p:txBody>
          <a:bodyPr/>
          <a:lstStyle/>
          <a:p>
            <a:r>
              <a:rPr lang="en-US" altLang="zh-TW" dirty="0"/>
              <a:t>Google Cloud Storage</a:t>
            </a:r>
            <a:r>
              <a:rPr lang="zh-TW" altLang="en-US" dirty="0"/>
              <a:t>申請與使用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395536" y="1052736"/>
            <a:ext cx="6400800" cy="648072"/>
          </a:xfrm>
        </p:spPr>
        <p:txBody>
          <a:bodyPr/>
          <a:lstStyle/>
          <a:p>
            <a:pPr algn="l"/>
            <a:r>
              <a:rPr lang="en-US" altLang="zh-TW" dirty="0">
                <a:solidFill>
                  <a:srgbClr val="FF0000"/>
                </a:solidFill>
              </a:rPr>
              <a:t>STEP2</a:t>
            </a:r>
            <a:r>
              <a:rPr lang="zh-TW" altLang="en-US" dirty="0">
                <a:solidFill>
                  <a:srgbClr val="FF0000"/>
                </a:solidFill>
              </a:rPr>
              <a:t>：建立 </a:t>
            </a:r>
            <a:r>
              <a:rPr lang="en-US" altLang="zh-TW" dirty="0">
                <a:solidFill>
                  <a:srgbClr val="FF0000"/>
                </a:solidFill>
              </a:rPr>
              <a:t>Bucket</a:t>
            </a:r>
          </a:p>
          <a:p>
            <a:pPr algn="l"/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5" name="副標題 2"/>
          <p:cNvSpPr txBox="1">
            <a:spLocks/>
          </p:cNvSpPr>
          <p:nvPr/>
        </p:nvSpPr>
        <p:spPr>
          <a:xfrm>
            <a:off x="467544" y="1556792"/>
            <a:ext cx="8496944" cy="5760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457200" indent="-457200">
              <a:spcBef>
                <a:spcPct val="20000"/>
              </a:spcBef>
            </a:pPr>
            <a:r>
              <a:rPr lang="en-US" altLang="zh-TW" sz="2000" dirty="0"/>
              <a:t>2.4</a:t>
            </a:r>
            <a:r>
              <a:rPr kumimoji="0" lang="zh-TW" alt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lang="en-US" altLang="zh-TW" sz="2000" noProof="0" dirty="0"/>
              <a:t>Bucket</a:t>
            </a:r>
            <a:r>
              <a:rPr lang="zh-TW" altLang="en-US" sz="2000" noProof="0" dirty="0"/>
              <a:t>建立成功畫面</a:t>
            </a:r>
            <a:endParaRPr lang="en-US" altLang="zh-TW" dirty="0">
              <a:solidFill>
                <a:srgbClr val="FF0000"/>
              </a:solidFill>
            </a:endParaRPr>
          </a:p>
          <a:p>
            <a:pPr marL="457200" indent="-457200">
              <a:spcBef>
                <a:spcPct val="20000"/>
              </a:spcBef>
            </a:pPr>
            <a:endParaRPr lang="en-US" altLang="zh-TW" sz="2000" dirty="0"/>
          </a:p>
          <a:p>
            <a:pPr marL="457200" indent="-457200">
              <a:spcBef>
                <a:spcPct val="20000"/>
              </a:spcBef>
            </a:pPr>
            <a:endParaRPr lang="zh-TW" altLang="en-US" sz="2000" dirty="0"/>
          </a:p>
        </p:txBody>
      </p:sp>
      <p:pic>
        <p:nvPicPr>
          <p:cNvPr id="7" name="圖片 6" descr="1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27584" y="2492896"/>
            <a:ext cx="7620000" cy="3814763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544016" y="14759"/>
            <a:ext cx="8060432" cy="1109985"/>
          </a:xfrm>
        </p:spPr>
        <p:txBody>
          <a:bodyPr/>
          <a:lstStyle/>
          <a:p>
            <a:r>
              <a:rPr lang="en-US" altLang="zh-TW" dirty="0"/>
              <a:t>Google Cloud Storage</a:t>
            </a:r>
            <a:r>
              <a:rPr lang="zh-TW" altLang="en-US" dirty="0"/>
              <a:t>申請與使用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395536" y="1052736"/>
            <a:ext cx="7992888" cy="648072"/>
          </a:xfrm>
        </p:spPr>
        <p:txBody>
          <a:bodyPr>
            <a:normAutofit/>
          </a:bodyPr>
          <a:lstStyle/>
          <a:p>
            <a:pPr algn="l"/>
            <a:r>
              <a:rPr lang="en-US" altLang="zh-TW" dirty="0">
                <a:solidFill>
                  <a:srgbClr val="FF0000"/>
                </a:solidFill>
              </a:rPr>
              <a:t>STEP3</a:t>
            </a:r>
            <a:r>
              <a:rPr lang="zh-TW" altLang="en-US" dirty="0">
                <a:solidFill>
                  <a:srgbClr val="FF0000"/>
                </a:solidFill>
              </a:rPr>
              <a:t>：自動開啟</a:t>
            </a:r>
            <a:r>
              <a:rPr lang="en-US" altLang="zh-TW" dirty="0">
                <a:solidFill>
                  <a:srgbClr val="FF0000"/>
                </a:solidFill>
              </a:rPr>
              <a:t>『</a:t>
            </a:r>
            <a:r>
              <a:rPr lang="zh-TW" altLang="en-US" dirty="0">
                <a:solidFill>
                  <a:srgbClr val="FF0000"/>
                </a:solidFill>
              </a:rPr>
              <a:t>公開連結</a:t>
            </a:r>
            <a:r>
              <a:rPr lang="en-US" altLang="zh-TW" dirty="0">
                <a:solidFill>
                  <a:srgbClr val="FF0000"/>
                </a:solidFill>
              </a:rPr>
              <a:t>』</a:t>
            </a:r>
            <a:r>
              <a:rPr lang="zh-TW" altLang="en-US" dirty="0">
                <a:solidFill>
                  <a:srgbClr val="FF0000"/>
                </a:solidFill>
              </a:rPr>
              <a:t>功能</a:t>
            </a:r>
            <a:endParaRPr lang="en-US" altLang="zh-TW" dirty="0">
              <a:solidFill>
                <a:srgbClr val="FF0000"/>
              </a:solidFill>
            </a:endParaRPr>
          </a:p>
          <a:p>
            <a:pPr algn="l"/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5" name="副標題 2"/>
          <p:cNvSpPr txBox="1">
            <a:spLocks/>
          </p:cNvSpPr>
          <p:nvPr/>
        </p:nvSpPr>
        <p:spPr>
          <a:xfrm>
            <a:off x="467544" y="1556792"/>
            <a:ext cx="8496944" cy="5760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457200" indent="-457200">
              <a:spcBef>
                <a:spcPct val="20000"/>
              </a:spcBef>
            </a:pPr>
            <a:r>
              <a:rPr lang="en-US" altLang="zh-TW" sz="2000" dirty="0"/>
              <a:t>3.1</a:t>
            </a:r>
            <a:r>
              <a:rPr kumimoji="0" lang="zh-TW" alt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zh-TW" altLang="en-US" sz="2000" b="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 點選圖示</a:t>
            </a:r>
            <a:r>
              <a:rPr kumimoji="0" lang="en-US" altLang="zh-TW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『</a:t>
            </a:r>
            <a:r>
              <a:rPr lang="zh-TW" altLang="en-US" sz="2000" dirty="0"/>
              <a:t>啟用</a:t>
            </a:r>
            <a:r>
              <a:rPr kumimoji="0" lang="en-US" altLang="zh-TW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Cloud Shell』</a:t>
            </a:r>
            <a:endParaRPr lang="en-US" altLang="zh-TW" dirty="0">
              <a:solidFill>
                <a:srgbClr val="FF0000"/>
              </a:solidFill>
            </a:endParaRPr>
          </a:p>
          <a:p>
            <a:pPr marL="457200" indent="-457200">
              <a:spcBef>
                <a:spcPct val="20000"/>
              </a:spcBef>
            </a:pPr>
            <a:endParaRPr lang="en-US" altLang="zh-TW" sz="2000" dirty="0"/>
          </a:p>
          <a:p>
            <a:pPr marL="457200" indent="-457200">
              <a:spcBef>
                <a:spcPct val="20000"/>
              </a:spcBef>
            </a:pPr>
            <a:endParaRPr lang="zh-TW" altLang="en-US" sz="2000" dirty="0"/>
          </a:p>
        </p:txBody>
      </p:sp>
      <p:pic>
        <p:nvPicPr>
          <p:cNvPr id="6" name="圖片 5" descr="1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12440" y="2566565"/>
            <a:ext cx="7620000" cy="3814763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544016" y="14759"/>
            <a:ext cx="8060432" cy="1109985"/>
          </a:xfrm>
        </p:spPr>
        <p:txBody>
          <a:bodyPr/>
          <a:lstStyle/>
          <a:p>
            <a:r>
              <a:rPr lang="en-US" altLang="zh-TW" dirty="0"/>
              <a:t>Google Cloud Storage</a:t>
            </a:r>
            <a:r>
              <a:rPr lang="zh-TW" altLang="en-US" dirty="0"/>
              <a:t>申請與使用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395536" y="1052736"/>
            <a:ext cx="7992888" cy="648072"/>
          </a:xfrm>
        </p:spPr>
        <p:txBody>
          <a:bodyPr>
            <a:normAutofit/>
          </a:bodyPr>
          <a:lstStyle/>
          <a:p>
            <a:pPr algn="l"/>
            <a:r>
              <a:rPr lang="en-US" altLang="zh-TW" dirty="0">
                <a:solidFill>
                  <a:srgbClr val="FF0000"/>
                </a:solidFill>
              </a:rPr>
              <a:t>STEP3</a:t>
            </a:r>
            <a:r>
              <a:rPr lang="zh-TW" altLang="en-US" dirty="0">
                <a:solidFill>
                  <a:srgbClr val="FF0000"/>
                </a:solidFill>
              </a:rPr>
              <a:t>：自動開啟</a:t>
            </a:r>
            <a:r>
              <a:rPr lang="en-US" altLang="zh-TW" dirty="0">
                <a:solidFill>
                  <a:srgbClr val="FF0000"/>
                </a:solidFill>
              </a:rPr>
              <a:t>『</a:t>
            </a:r>
            <a:r>
              <a:rPr lang="zh-TW" altLang="en-US" dirty="0">
                <a:solidFill>
                  <a:srgbClr val="FF0000"/>
                </a:solidFill>
              </a:rPr>
              <a:t>公開連結</a:t>
            </a:r>
            <a:r>
              <a:rPr lang="en-US" altLang="zh-TW" dirty="0">
                <a:solidFill>
                  <a:srgbClr val="FF0000"/>
                </a:solidFill>
              </a:rPr>
              <a:t>』</a:t>
            </a:r>
            <a:r>
              <a:rPr lang="zh-TW" altLang="en-US" dirty="0">
                <a:solidFill>
                  <a:srgbClr val="FF0000"/>
                </a:solidFill>
              </a:rPr>
              <a:t>功能</a:t>
            </a:r>
            <a:endParaRPr lang="en-US" altLang="zh-TW" dirty="0">
              <a:solidFill>
                <a:srgbClr val="FF0000"/>
              </a:solidFill>
            </a:endParaRPr>
          </a:p>
          <a:p>
            <a:pPr algn="l"/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5" name="副標題 2"/>
          <p:cNvSpPr txBox="1">
            <a:spLocks/>
          </p:cNvSpPr>
          <p:nvPr/>
        </p:nvSpPr>
        <p:spPr>
          <a:xfrm>
            <a:off x="467544" y="1556792"/>
            <a:ext cx="8496944" cy="5760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457200" indent="-457200">
              <a:spcBef>
                <a:spcPct val="20000"/>
              </a:spcBef>
            </a:pPr>
            <a:r>
              <a:rPr lang="en-US" altLang="zh-TW" sz="2000" dirty="0"/>
              <a:t>3.2</a:t>
            </a:r>
            <a:r>
              <a:rPr kumimoji="0" lang="zh-TW" alt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zh-TW" altLang="en-US" sz="2000" b="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 成功</a:t>
            </a:r>
            <a:r>
              <a:rPr kumimoji="0" lang="en-US" altLang="zh-TW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『</a:t>
            </a:r>
            <a:r>
              <a:rPr lang="zh-TW" altLang="en-US" sz="2000" dirty="0"/>
              <a:t>啟用</a:t>
            </a:r>
            <a:r>
              <a:rPr kumimoji="0" lang="en-US" altLang="zh-TW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Cloud Shell』</a:t>
            </a:r>
            <a:r>
              <a:rPr kumimoji="0" lang="zh-TW" alt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畫面</a:t>
            </a:r>
            <a:endParaRPr lang="en-US" altLang="zh-TW" dirty="0">
              <a:solidFill>
                <a:srgbClr val="FF0000"/>
              </a:solidFill>
            </a:endParaRPr>
          </a:p>
          <a:p>
            <a:pPr marL="457200" indent="-457200">
              <a:spcBef>
                <a:spcPct val="20000"/>
              </a:spcBef>
            </a:pPr>
            <a:endParaRPr lang="en-US" altLang="zh-TW" sz="2000" dirty="0"/>
          </a:p>
          <a:p>
            <a:pPr marL="457200" indent="-457200">
              <a:spcBef>
                <a:spcPct val="20000"/>
              </a:spcBef>
            </a:pPr>
            <a:endParaRPr lang="zh-TW" altLang="en-US" sz="2000" dirty="0"/>
          </a:p>
        </p:txBody>
      </p:sp>
      <p:pic>
        <p:nvPicPr>
          <p:cNvPr id="7" name="圖片 6" descr="13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55576" y="2564904"/>
            <a:ext cx="7620000" cy="381952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544016" y="14759"/>
            <a:ext cx="8060432" cy="1109985"/>
          </a:xfrm>
        </p:spPr>
        <p:txBody>
          <a:bodyPr/>
          <a:lstStyle/>
          <a:p>
            <a:r>
              <a:rPr lang="en-US" altLang="zh-TW" dirty="0"/>
              <a:t>Google Cloud Storage</a:t>
            </a:r>
            <a:r>
              <a:rPr lang="zh-TW" altLang="en-US" dirty="0"/>
              <a:t>申請與使用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395536" y="1052736"/>
            <a:ext cx="7992888" cy="648072"/>
          </a:xfrm>
        </p:spPr>
        <p:txBody>
          <a:bodyPr>
            <a:normAutofit/>
          </a:bodyPr>
          <a:lstStyle/>
          <a:p>
            <a:pPr algn="l"/>
            <a:r>
              <a:rPr lang="en-US" altLang="zh-TW" dirty="0">
                <a:solidFill>
                  <a:srgbClr val="FF0000"/>
                </a:solidFill>
              </a:rPr>
              <a:t>STEP3</a:t>
            </a:r>
            <a:r>
              <a:rPr lang="zh-TW" altLang="en-US" dirty="0">
                <a:solidFill>
                  <a:srgbClr val="FF0000"/>
                </a:solidFill>
              </a:rPr>
              <a:t>：自動開啟</a:t>
            </a:r>
            <a:r>
              <a:rPr lang="en-US" altLang="zh-TW" dirty="0">
                <a:solidFill>
                  <a:srgbClr val="FF0000"/>
                </a:solidFill>
              </a:rPr>
              <a:t>『</a:t>
            </a:r>
            <a:r>
              <a:rPr lang="zh-TW" altLang="en-US" dirty="0">
                <a:solidFill>
                  <a:srgbClr val="FF0000"/>
                </a:solidFill>
              </a:rPr>
              <a:t>公開連結</a:t>
            </a:r>
            <a:r>
              <a:rPr lang="en-US" altLang="zh-TW" dirty="0">
                <a:solidFill>
                  <a:srgbClr val="FF0000"/>
                </a:solidFill>
              </a:rPr>
              <a:t>』</a:t>
            </a:r>
            <a:r>
              <a:rPr lang="zh-TW" altLang="en-US" dirty="0">
                <a:solidFill>
                  <a:srgbClr val="FF0000"/>
                </a:solidFill>
              </a:rPr>
              <a:t>功能</a:t>
            </a:r>
            <a:endParaRPr lang="en-US" altLang="zh-TW" dirty="0">
              <a:solidFill>
                <a:srgbClr val="FF0000"/>
              </a:solidFill>
            </a:endParaRPr>
          </a:p>
          <a:p>
            <a:pPr algn="l"/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5" name="副標題 2"/>
          <p:cNvSpPr txBox="1">
            <a:spLocks/>
          </p:cNvSpPr>
          <p:nvPr/>
        </p:nvSpPr>
        <p:spPr>
          <a:xfrm>
            <a:off x="467544" y="1556792"/>
            <a:ext cx="8496944" cy="72008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 marL="457200" indent="-457200">
              <a:spcBef>
                <a:spcPct val="20000"/>
              </a:spcBef>
            </a:pPr>
            <a:r>
              <a:rPr lang="en-US" altLang="zh-TW" sz="2000" dirty="0"/>
              <a:t>3.3</a:t>
            </a:r>
            <a:r>
              <a:rPr kumimoji="0" lang="zh-TW" alt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zh-TW" altLang="en-US" sz="2000" b="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 在</a:t>
            </a:r>
            <a:r>
              <a:rPr kumimoji="0" lang="en-US" altLang="zh-TW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Cloud Shell</a:t>
            </a:r>
            <a:r>
              <a:rPr kumimoji="0" lang="zh-TW" alt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內輸入指令</a:t>
            </a:r>
            <a:r>
              <a:rPr kumimoji="0" lang="en-US" altLang="zh-TW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『</a:t>
            </a:r>
            <a:r>
              <a:rPr lang="en-US" altLang="zh-TW" sz="2000" dirty="0"/>
              <a:t> gsutil </a:t>
            </a:r>
            <a:r>
              <a:rPr lang="en-US" altLang="zh-TW" sz="2000" dirty="0" err="1"/>
              <a:t>defacl</a:t>
            </a:r>
            <a:r>
              <a:rPr lang="en-US" altLang="zh-TW" sz="2000" dirty="0"/>
              <a:t> set public-read gs://XXXXXXXX </a:t>
            </a:r>
            <a:r>
              <a:rPr kumimoji="0" lang="en-US" altLang="zh-TW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』</a:t>
            </a:r>
          </a:p>
          <a:p>
            <a:pPr marL="457200" indent="-457200">
              <a:spcBef>
                <a:spcPct val="20000"/>
              </a:spcBef>
            </a:pPr>
            <a:r>
              <a:rPr lang="en-US" altLang="zh-TW" sz="2000" dirty="0">
                <a:solidFill>
                  <a:srgbClr val="FF0000"/>
                </a:solidFill>
              </a:rPr>
              <a:t>※PS.</a:t>
            </a:r>
            <a:r>
              <a:rPr lang="zh-TW" altLang="en-US" sz="2000" dirty="0">
                <a:solidFill>
                  <a:srgbClr val="FF0000"/>
                </a:solidFill>
              </a:rPr>
              <a:t>指令內的</a:t>
            </a:r>
            <a:r>
              <a:rPr lang="en-US" altLang="zh-TW" sz="2000" dirty="0">
                <a:solidFill>
                  <a:srgbClr val="FF0000"/>
                </a:solidFill>
              </a:rPr>
              <a:t>XXXXXXXX </a:t>
            </a:r>
            <a:r>
              <a:rPr lang="zh-TW" altLang="en-US" sz="2000" dirty="0">
                <a:solidFill>
                  <a:srgbClr val="FF0000"/>
                </a:solidFill>
              </a:rPr>
              <a:t>就是圖示所指的名稱</a:t>
            </a:r>
            <a:endParaRPr lang="en-US" altLang="zh-TW" sz="2000" dirty="0">
              <a:solidFill>
                <a:srgbClr val="FF0000"/>
              </a:solidFill>
            </a:endParaRPr>
          </a:p>
          <a:p>
            <a:pPr marL="457200" indent="-457200">
              <a:spcBef>
                <a:spcPct val="20000"/>
              </a:spcBef>
            </a:pPr>
            <a:endParaRPr lang="en-US" altLang="zh-TW" sz="2000" dirty="0"/>
          </a:p>
          <a:p>
            <a:pPr marL="457200" indent="-457200">
              <a:spcBef>
                <a:spcPct val="20000"/>
              </a:spcBef>
            </a:pPr>
            <a:endParaRPr lang="zh-TW" altLang="en-US" sz="2000" dirty="0"/>
          </a:p>
        </p:txBody>
      </p:sp>
      <p:pic>
        <p:nvPicPr>
          <p:cNvPr id="6" name="圖片 5" descr="14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68424" y="2492896"/>
            <a:ext cx="7620000" cy="3810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544016" y="14759"/>
            <a:ext cx="8060432" cy="1109985"/>
          </a:xfrm>
        </p:spPr>
        <p:txBody>
          <a:bodyPr/>
          <a:lstStyle/>
          <a:p>
            <a:r>
              <a:rPr lang="en-US" altLang="zh-TW" dirty="0"/>
              <a:t>Google Cloud Storage</a:t>
            </a:r>
            <a:r>
              <a:rPr lang="zh-TW" altLang="en-US" dirty="0"/>
              <a:t>申請與使用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395536" y="1052736"/>
            <a:ext cx="7992888" cy="648072"/>
          </a:xfrm>
        </p:spPr>
        <p:txBody>
          <a:bodyPr>
            <a:normAutofit/>
          </a:bodyPr>
          <a:lstStyle/>
          <a:p>
            <a:pPr algn="l"/>
            <a:r>
              <a:rPr lang="en-US" altLang="zh-TW" dirty="0">
                <a:solidFill>
                  <a:srgbClr val="FF0000"/>
                </a:solidFill>
              </a:rPr>
              <a:t>STEP3</a:t>
            </a:r>
            <a:r>
              <a:rPr lang="zh-TW" altLang="en-US" dirty="0">
                <a:solidFill>
                  <a:srgbClr val="FF0000"/>
                </a:solidFill>
              </a:rPr>
              <a:t>：自動開啟</a:t>
            </a:r>
            <a:r>
              <a:rPr lang="en-US" altLang="zh-TW" dirty="0">
                <a:solidFill>
                  <a:srgbClr val="FF0000"/>
                </a:solidFill>
              </a:rPr>
              <a:t>『</a:t>
            </a:r>
            <a:r>
              <a:rPr lang="zh-TW" altLang="en-US" dirty="0">
                <a:solidFill>
                  <a:srgbClr val="FF0000"/>
                </a:solidFill>
              </a:rPr>
              <a:t>公開連結</a:t>
            </a:r>
            <a:r>
              <a:rPr lang="en-US" altLang="zh-TW" dirty="0">
                <a:solidFill>
                  <a:srgbClr val="FF0000"/>
                </a:solidFill>
              </a:rPr>
              <a:t>』</a:t>
            </a:r>
            <a:r>
              <a:rPr lang="zh-TW" altLang="en-US" dirty="0">
                <a:solidFill>
                  <a:srgbClr val="FF0000"/>
                </a:solidFill>
              </a:rPr>
              <a:t>功能</a:t>
            </a:r>
            <a:endParaRPr lang="en-US" altLang="zh-TW" dirty="0">
              <a:solidFill>
                <a:srgbClr val="FF0000"/>
              </a:solidFill>
            </a:endParaRPr>
          </a:p>
          <a:p>
            <a:pPr algn="l"/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5" name="副標題 2"/>
          <p:cNvSpPr txBox="1">
            <a:spLocks/>
          </p:cNvSpPr>
          <p:nvPr/>
        </p:nvSpPr>
        <p:spPr>
          <a:xfrm>
            <a:off x="467544" y="1556792"/>
            <a:ext cx="8496944" cy="72008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 marL="457200" indent="-457200">
              <a:spcBef>
                <a:spcPct val="20000"/>
              </a:spcBef>
            </a:pPr>
            <a:r>
              <a:rPr lang="en-US" altLang="zh-TW" sz="2000" dirty="0"/>
              <a:t>3.4</a:t>
            </a:r>
            <a:r>
              <a:rPr kumimoji="0" lang="zh-TW" alt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zh-TW" altLang="en-US" sz="2000" b="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 按下</a:t>
            </a:r>
            <a:r>
              <a:rPr kumimoji="0" lang="en-US" altLang="zh-TW" sz="2000" b="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enter</a:t>
            </a:r>
            <a:r>
              <a:rPr kumimoji="0" lang="zh-TW" altLang="en-US" sz="2000" b="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按鍵執行</a:t>
            </a:r>
            <a:r>
              <a:rPr kumimoji="0" lang="en-US" altLang="zh-TW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『</a:t>
            </a:r>
            <a:r>
              <a:rPr lang="en-US" altLang="zh-TW" sz="2000" dirty="0"/>
              <a:t> gsutil </a:t>
            </a:r>
            <a:r>
              <a:rPr lang="en-US" altLang="zh-TW" sz="2000" dirty="0" err="1"/>
              <a:t>defacl</a:t>
            </a:r>
            <a:r>
              <a:rPr lang="en-US" altLang="zh-TW" sz="2000" dirty="0"/>
              <a:t> set public-read gs://XXXXXXXX </a:t>
            </a:r>
            <a:r>
              <a:rPr kumimoji="0" lang="en-US" altLang="zh-TW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』</a:t>
            </a:r>
          </a:p>
          <a:p>
            <a:pPr marL="457200" indent="-457200">
              <a:spcBef>
                <a:spcPct val="20000"/>
              </a:spcBef>
            </a:pPr>
            <a:r>
              <a:rPr lang="zh-TW" altLang="en-US" sz="2000" dirty="0"/>
              <a:t>        執行成功時 </a:t>
            </a:r>
            <a:r>
              <a:rPr lang="en-US" altLang="zh-TW" sz="2000" dirty="0"/>
              <a:t>Cloud Shell</a:t>
            </a:r>
            <a:r>
              <a:rPr lang="zh-TW" altLang="en-US" sz="2000" dirty="0"/>
              <a:t> 顯示的畫面</a:t>
            </a:r>
            <a:endParaRPr lang="en-US" altLang="zh-TW" sz="2000" dirty="0">
              <a:solidFill>
                <a:srgbClr val="FF0000"/>
              </a:solidFill>
            </a:endParaRPr>
          </a:p>
          <a:p>
            <a:pPr marL="457200" indent="-457200">
              <a:spcBef>
                <a:spcPct val="20000"/>
              </a:spcBef>
            </a:pPr>
            <a:endParaRPr lang="en-US" altLang="zh-TW" sz="2000" dirty="0"/>
          </a:p>
          <a:p>
            <a:pPr marL="457200" indent="-457200">
              <a:spcBef>
                <a:spcPct val="20000"/>
              </a:spcBef>
            </a:pPr>
            <a:endParaRPr lang="zh-TW" altLang="en-US" sz="2000" dirty="0"/>
          </a:p>
        </p:txBody>
      </p:sp>
      <p:pic>
        <p:nvPicPr>
          <p:cNvPr id="7" name="圖片 6" descr="15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99298" y="2348880"/>
            <a:ext cx="7417118" cy="4148138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544016" y="14759"/>
            <a:ext cx="8060432" cy="1109985"/>
          </a:xfrm>
        </p:spPr>
        <p:txBody>
          <a:bodyPr/>
          <a:lstStyle/>
          <a:p>
            <a:r>
              <a:rPr lang="en-US" altLang="zh-TW" dirty="0"/>
              <a:t>Google Cloud Storage</a:t>
            </a:r>
            <a:r>
              <a:rPr lang="zh-TW" altLang="en-US" dirty="0"/>
              <a:t>申請與使用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395536" y="1052736"/>
            <a:ext cx="7992888" cy="648072"/>
          </a:xfrm>
        </p:spPr>
        <p:txBody>
          <a:bodyPr>
            <a:normAutofit/>
          </a:bodyPr>
          <a:lstStyle/>
          <a:p>
            <a:pPr algn="l"/>
            <a:r>
              <a:rPr lang="en-US" altLang="zh-TW" dirty="0">
                <a:solidFill>
                  <a:srgbClr val="FF0000"/>
                </a:solidFill>
              </a:rPr>
              <a:t>STEP3</a:t>
            </a:r>
            <a:r>
              <a:rPr lang="zh-TW" altLang="en-US" dirty="0">
                <a:solidFill>
                  <a:srgbClr val="FF0000"/>
                </a:solidFill>
              </a:rPr>
              <a:t>：自動開啟</a:t>
            </a:r>
            <a:r>
              <a:rPr lang="en-US" altLang="zh-TW" dirty="0">
                <a:solidFill>
                  <a:srgbClr val="FF0000"/>
                </a:solidFill>
              </a:rPr>
              <a:t>『</a:t>
            </a:r>
            <a:r>
              <a:rPr lang="zh-TW" altLang="en-US" dirty="0">
                <a:solidFill>
                  <a:srgbClr val="FF0000"/>
                </a:solidFill>
              </a:rPr>
              <a:t>公開連結</a:t>
            </a:r>
            <a:r>
              <a:rPr lang="en-US" altLang="zh-TW" dirty="0">
                <a:solidFill>
                  <a:srgbClr val="FF0000"/>
                </a:solidFill>
              </a:rPr>
              <a:t>』</a:t>
            </a:r>
            <a:r>
              <a:rPr lang="zh-TW" altLang="en-US" dirty="0">
                <a:solidFill>
                  <a:srgbClr val="FF0000"/>
                </a:solidFill>
              </a:rPr>
              <a:t>功能</a:t>
            </a:r>
            <a:endParaRPr lang="en-US" altLang="zh-TW" dirty="0">
              <a:solidFill>
                <a:srgbClr val="FF0000"/>
              </a:solidFill>
            </a:endParaRPr>
          </a:p>
          <a:p>
            <a:pPr algn="l"/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5" name="副標題 2"/>
          <p:cNvSpPr txBox="1">
            <a:spLocks/>
          </p:cNvSpPr>
          <p:nvPr/>
        </p:nvSpPr>
        <p:spPr>
          <a:xfrm>
            <a:off x="467544" y="1556792"/>
            <a:ext cx="8496944" cy="7200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457200" indent="-457200">
              <a:spcBef>
                <a:spcPct val="20000"/>
              </a:spcBef>
            </a:pPr>
            <a:r>
              <a:rPr lang="en-US" altLang="zh-TW" sz="2000" dirty="0"/>
              <a:t>3.5</a:t>
            </a:r>
            <a:r>
              <a:rPr lang="zh-TW" altLang="en-US" sz="2000" dirty="0"/>
              <a:t> 點選圖示離開</a:t>
            </a:r>
            <a:r>
              <a:rPr lang="en-US" altLang="zh-TW" sz="2000" dirty="0"/>
              <a:t>『Cloud Shell』</a:t>
            </a:r>
          </a:p>
          <a:p>
            <a:pPr marL="457200" indent="-457200">
              <a:spcBef>
                <a:spcPct val="20000"/>
              </a:spcBef>
            </a:pPr>
            <a:endParaRPr lang="zh-TW" altLang="en-US" sz="2000" dirty="0"/>
          </a:p>
        </p:txBody>
      </p:sp>
      <p:pic>
        <p:nvPicPr>
          <p:cNvPr id="6" name="圖片 5" descr="16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55576" y="2499320"/>
            <a:ext cx="7620000" cy="3810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1AC907-89EA-C9A3-3174-894483738F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5026FD5-2EF8-5FFC-B6F4-BF0E8A128D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4016" y="14759"/>
            <a:ext cx="8060432" cy="1109985"/>
          </a:xfrm>
        </p:spPr>
        <p:txBody>
          <a:bodyPr/>
          <a:lstStyle/>
          <a:p>
            <a:r>
              <a:rPr lang="en-US" altLang="zh-TW" dirty="0"/>
              <a:t>Google Cloud Storage</a:t>
            </a:r>
            <a:r>
              <a:rPr lang="zh-TW" altLang="en-US" dirty="0"/>
              <a:t>申請與使用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AB29CC10-7979-DFFF-B274-1E772D28A3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5536" y="1052736"/>
            <a:ext cx="7992888" cy="648072"/>
          </a:xfrm>
        </p:spPr>
        <p:txBody>
          <a:bodyPr>
            <a:normAutofit/>
          </a:bodyPr>
          <a:lstStyle/>
          <a:p>
            <a:pPr algn="l"/>
            <a:r>
              <a:rPr lang="en-US" altLang="zh-TW" dirty="0">
                <a:solidFill>
                  <a:srgbClr val="FF0000"/>
                </a:solidFill>
              </a:rPr>
              <a:t>STEP4</a:t>
            </a:r>
            <a:r>
              <a:rPr lang="zh-TW" altLang="en-US" dirty="0">
                <a:solidFill>
                  <a:srgbClr val="FF0000"/>
                </a:solidFill>
              </a:rPr>
              <a:t>：建立</a:t>
            </a:r>
            <a:r>
              <a:rPr lang="en-US" altLang="zh-TW" dirty="0">
                <a:solidFill>
                  <a:srgbClr val="FF0000"/>
                </a:solidFill>
              </a:rPr>
              <a:t>Key</a:t>
            </a:r>
          </a:p>
          <a:p>
            <a:pPr algn="l"/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5" name="副標題 2">
            <a:extLst>
              <a:ext uri="{FF2B5EF4-FFF2-40B4-BE49-F238E27FC236}">
                <a16:creationId xmlns:a16="http://schemas.microsoft.com/office/drawing/2014/main" id="{BA5F1ACE-DC57-63FF-4FB7-A0041004E88A}"/>
              </a:ext>
            </a:extLst>
          </p:cNvPr>
          <p:cNvSpPr txBox="1">
            <a:spLocks/>
          </p:cNvSpPr>
          <p:nvPr/>
        </p:nvSpPr>
        <p:spPr>
          <a:xfrm>
            <a:off x="467544" y="1556792"/>
            <a:ext cx="8496944" cy="7200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457200" indent="-457200">
              <a:spcBef>
                <a:spcPct val="20000"/>
              </a:spcBef>
            </a:pPr>
            <a:r>
              <a:rPr lang="en-US" altLang="zh-TW" sz="2000" dirty="0"/>
              <a:t>4.1 </a:t>
            </a:r>
            <a:r>
              <a:rPr lang="zh-TW" altLang="en-US" sz="2000" dirty="0"/>
              <a:t>進入 </a:t>
            </a:r>
            <a:r>
              <a:rPr lang="en-US" altLang="zh-TW" sz="2000" dirty="0"/>
              <a:t>IAM</a:t>
            </a:r>
            <a:r>
              <a:rPr lang="zh-TW" altLang="en-US" sz="2000" dirty="0"/>
              <a:t> 與管理 </a:t>
            </a:r>
            <a:r>
              <a:rPr lang="en-US" altLang="zh-TW" sz="2000" dirty="0"/>
              <a:t>-&gt;</a:t>
            </a:r>
            <a:r>
              <a:rPr lang="zh-TW" altLang="en-US" sz="2000" dirty="0"/>
              <a:t> 服務帳戶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2864A269-D3DE-27E0-8EB0-A7A44F1D5E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6809" y="1556792"/>
            <a:ext cx="3552875" cy="4926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140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5A7A63-10CC-E10C-3BF3-1BA41D3528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DECC3A-70C4-2977-8F84-223F26B706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4016" y="14759"/>
            <a:ext cx="8060432" cy="1109985"/>
          </a:xfrm>
        </p:spPr>
        <p:txBody>
          <a:bodyPr/>
          <a:lstStyle/>
          <a:p>
            <a:r>
              <a:rPr lang="en-US" altLang="zh-TW" dirty="0"/>
              <a:t>Google Cloud Storage</a:t>
            </a:r>
            <a:r>
              <a:rPr lang="zh-TW" altLang="en-US" dirty="0"/>
              <a:t>申請與使用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B56D768D-75AD-45E4-5EE5-60405922D0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5536" y="1052736"/>
            <a:ext cx="7992888" cy="648072"/>
          </a:xfrm>
        </p:spPr>
        <p:txBody>
          <a:bodyPr>
            <a:normAutofit/>
          </a:bodyPr>
          <a:lstStyle/>
          <a:p>
            <a:pPr algn="l"/>
            <a:r>
              <a:rPr lang="en-US" altLang="zh-TW" dirty="0">
                <a:solidFill>
                  <a:srgbClr val="FF0000"/>
                </a:solidFill>
              </a:rPr>
              <a:t>STEP4</a:t>
            </a:r>
            <a:r>
              <a:rPr lang="zh-TW" altLang="en-US" dirty="0">
                <a:solidFill>
                  <a:srgbClr val="FF0000"/>
                </a:solidFill>
              </a:rPr>
              <a:t>：建立</a:t>
            </a:r>
            <a:r>
              <a:rPr lang="en-US" altLang="zh-TW" dirty="0">
                <a:solidFill>
                  <a:srgbClr val="FF0000"/>
                </a:solidFill>
              </a:rPr>
              <a:t>Key</a:t>
            </a:r>
          </a:p>
          <a:p>
            <a:pPr algn="l"/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5" name="副標題 2">
            <a:extLst>
              <a:ext uri="{FF2B5EF4-FFF2-40B4-BE49-F238E27FC236}">
                <a16:creationId xmlns:a16="http://schemas.microsoft.com/office/drawing/2014/main" id="{1F40C359-F670-9F1C-1DBD-6DC4490C4285}"/>
              </a:ext>
            </a:extLst>
          </p:cNvPr>
          <p:cNvSpPr txBox="1">
            <a:spLocks/>
          </p:cNvSpPr>
          <p:nvPr/>
        </p:nvSpPr>
        <p:spPr>
          <a:xfrm>
            <a:off x="467544" y="1556792"/>
            <a:ext cx="8496944" cy="7200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457200" indent="-457200">
              <a:spcBef>
                <a:spcPct val="20000"/>
              </a:spcBef>
            </a:pPr>
            <a:r>
              <a:rPr lang="en-US" altLang="zh-TW" sz="2000" dirty="0"/>
              <a:t>4.2 </a:t>
            </a:r>
            <a:r>
              <a:rPr lang="zh-TW" altLang="en-US" sz="2000" dirty="0"/>
              <a:t>建立服務帳戶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FBDBF480-3280-8FFD-09EF-A455F63651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024" y="1916832"/>
            <a:ext cx="8060432" cy="4764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0832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1D1C1C-FF78-465E-AC4E-55ACB7319C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F7632FE-3486-66A2-6745-BFE0F16D36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4016" y="14759"/>
            <a:ext cx="8060432" cy="1109985"/>
          </a:xfrm>
        </p:spPr>
        <p:txBody>
          <a:bodyPr/>
          <a:lstStyle/>
          <a:p>
            <a:r>
              <a:rPr lang="en-US" altLang="zh-TW" dirty="0"/>
              <a:t>Google Cloud Storage</a:t>
            </a:r>
            <a:r>
              <a:rPr lang="zh-TW" altLang="en-US" dirty="0"/>
              <a:t>申請與使用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9FE2595C-225F-0CDE-58FD-05C378D202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5536" y="1052736"/>
            <a:ext cx="7992888" cy="648072"/>
          </a:xfrm>
        </p:spPr>
        <p:txBody>
          <a:bodyPr>
            <a:normAutofit/>
          </a:bodyPr>
          <a:lstStyle/>
          <a:p>
            <a:pPr algn="l"/>
            <a:r>
              <a:rPr lang="en-US" altLang="zh-TW" dirty="0">
                <a:solidFill>
                  <a:srgbClr val="FF0000"/>
                </a:solidFill>
              </a:rPr>
              <a:t>STEP4</a:t>
            </a:r>
            <a:r>
              <a:rPr lang="zh-TW" altLang="en-US" dirty="0">
                <a:solidFill>
                  <a:srgbClr val="FF0000"/>
                </a:solidFill>
              </a:rPr>
              <a:t>：建立</a:t>
            </a:r>
            <a:r>
              <a:rPr lang="en-US" altLang="zh-TW" dirty="0">
                <a:solidFill>
                  <a:srgbClr val="FF0000"/>
                </a:solidFill>
              </a:rPr>
              <a:t>Key</a:t>
            </a:r>
          </a:p>
          <a:p>
            <a:pPr algn="l"/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5" name="副標題 2">
            <a:extLst>
              <a:ext uri="{FF2B5EF4-FFF2-40B4-BE49-F238E27FC236}">
                <a16:creationId xmlns:a16="http://schemas.microsoft.com/office/drawing/2014/main" id="{BE730FF6-2684-8F68-0AE8-DB6FBB07D22A}"/>
              </a:ext>
            </a:extLst>
          </p:cNvPr>
          <p:cNvSpPr txBox="1">
            <a:spLocks/>
          </p:cNvSpPr>
          <p:nvPr/>
        </p:nvSpPr>
        <p:spPr>
          <a:xfrm>
            <a:off x="467544" y="1556792"/>
            <a:ext cx="8496944" cy="7200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457200" indent="-457200">
              <a:spcBef>
                <a:spcPct val="20000"/>
              </a:spcBef>
            </a:pPr>
            <a:r>
              <a:rPr lang="en-US" altLang="zh-TW" sz="2000" dirty="0"/>
              <a:t>4.3 </a:t>
            </a:r>
            <a:r>
              <a:rPr lang="zh-TW" altLang="en-US" sz="2000" dirty="0"/>
              <a:t>輸入服務帳戶名稱 點選 </a:t>
            </a:r>
            <a:r>
              <a:rPr lang="en-US" altLang="zh-TW" sz="2000" dirty="0"/>
              <a:t>“</a:t>
            </a:r>
            <a:r>
              <a:rPr lang="zh-TW" altLang="en-US" sz="2000" dirty="0"/>
              <a:t>建立並繼續</a:t>
            </a:r>
            <a:r>
              <a:rPr lang="en-US" altLang="zh-TW" sz="2000" dirty="0"/>
              <a:t>”</a:t>
            </a:r>
            <a:endParaRPr lang="zh-TW" altLang="en-US" sz="2000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5D3D63AB-2A18-CC8B-56D3-F4E6A9A5CC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3079" y="1916832"/>
            <a:ext cx="6165874" cy="4722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2893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4C44BB-625D-F8A7-8333-07ADD52450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642FA31-9A6D-4702-8106-16C07C98EA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4016" y="14759"/>
            <a:ext cx="8060432" cy="1109985"/>
          </a:xfrm>
        </p:spPr>
        <p:txBody>
          <a:bodyPr/>
          <a:lstStyle/>
          <a:p>
            <a:r>
              <a:rPr lang="en-US" altLang="zh-TW" dirty="0"/>
              <a:t>Google Cloud Storage</a:t>
            </a:r>
            <a:r>
              <a:rPr lang="zh-TW" altLang="en-US" dirty="0"/>
              <a:t>申請與使用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608DBC26-F995-7FC1-4366-AA0758AF90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5536" y="1052736"/>
            <a:ext cx="7992888" cy="648072"/>
          </a:xfrm>
        </p:spPr>
        <p:txBody>
          <a:bodyPr>
            <a:normAutofit/>
          </a:bodyPr>
          <a:lstStyle/>
          <a:p>
            <a:pPr algn="l"/>
            <a:r>
              <a:rPr lang="en-US" altLang="zh-TW" dirty="0">
                <a:solidFill>
                  <a:srgbClr val="FF0000"/>
                </a:solidFill>
              </a:rPr>
              <a:t>STEP4</a:t>
            </a:r>
            <a:r>
              <a:rPr lang="zh-TW" altLang="en-US" dirty="0">
                <a:solidFill>
                  <a:srgbClr val="FF0000"/>
                </a:solidFill>
              </a:rPr>
              <a:t>：建立</a:t>
            </a:r>
            <a:r>
              <a:rPr lang="en-US" altLang="zh-TW" dirty="0">
                <a:solidFill>
                  <a:srgbClr val="FF0000"/>
                </a:solidFill>
              </a:rPr>
              <a:t>Key</a:t>
            </a:r>
          </a:p>
          <a:p>
            <a:pPr algn="l"/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5" name="副標題 2">
            <a:extLst>
              <a:ext uri="{FF2B5EF4-FFF2-40B4-BE49-F238E27FC236}">
                <a16:creationId xmlns:a16="http://schemas.microsoft.com/office/drawing/2014/main" id="{D88517D0-58FC-C4F7-5861-935CE584A4DA}"/>
              </a:ext>
            </a:extLst>
          </p:cNvPr>
          <p:cNvSpPr txBox="1">
            <a:spLocks/>
          </p:cNvSpPr>
          <p:nvPr/>
        </p:nvSpPr>
        <p:spPr>
          <a:xfrm>
            <a:off x="467544" y="1556792"/>
            <a:ext cx="8496944" cy="7200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457200" indent="-457200">
              <a:spcBef>
                <a:spcPct val="20000"/>
              </a:spcBef>
            </a:pPr>
            <a:r>
              <a:rPr lang="en-US" altLang="zh-TW" sz="2000" dirty="0"/>
              <a:t>4.4 </a:t>
            </a:r>
            <a:r>
              <a:rPr lang="zh-TW" altLang="en-US" sz="2000" dirty="0"/>
              <a:t>完成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BDE2A117-D4A7-DC73-3A9E-780715C0E2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728" y="1700808"/>
            <a:ext cx="5639147" cy="5075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8317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544016" y="14759"/>
            <a:ext cx="8060432" cy="1109985"/>
          </a:xfrm>
        </p:spPr>
        <p:txBody>
          <a:bodyPr/>
          <a:lstStyle/>
          <a:p>
            <a:r>
              <a:rPr lang="en-US" altLang="zh-TW" dirty="0"/>
              <a:t>Google Cloud Storage</a:t>
            </a:r>
            <a:r>
              <a:rPr lang="zh-TW" altLang="en-US" dirty="0"/>
              <a:t>申請與使用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395536" y="1052736"/>
            <a:ext cx="6400800" cy="648072"/>
          </a:xfrm>
        </p:spPr>
        <p:txBody>
          <a:bodyPr/>
          <a:lstStyle/>
          <a:p>
            <a:pPr algn="l"/>
            <a:r>
              <a:rPr lang="en-US" altLang="zh-TW" dirty="0">
                <a:solidFill>
                  <a:srgbClr val="FF0000"/>
                </a:solidFill>
              </a:rPr>
              <a:t>STEP1</a:t>
            </a:r>
            <a:r>
              <a:rPr lang="zh-TW" altLang="en-US" dirty="0">
                <a:solidFill>
                  <a:srgbClr val="FF0000"/>
                </a:solidFill>
              </a:rPr>
              <a:t>：免費試用 </a:t>
            </a:r>
            <a:r>
              <a:rPr lang="en-US" altLang="zh-TW" dirty="0">
                <a:solidFill>
                  <a:srgbClr val="FF0000"/>
                </a:solidFill>
              </a:rPr>
              <a:t>Cloud Platform</a:t>
            </a:r>
          </a:p>
          <a:p>
            <a:pPr algn="l"/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5" name="副標題 2"/>
          <p:cNvSpPr txBox="1">
            <a:spLocks/>
          </p:cNvSpPr>
          <p:nvPr/>
        </p:nvSpPr>
        <p:spPr>
          <a:xfrm>
            <a:off x="467544" y="1556792"/>
            <a:ext cx="6400800" cy="792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457200" lvl="0" indent="-457200">
              <a:spcBef>
                <a:spcPct val="20000"/>
              </a:spcBef>
            </a:pPr>
            <a:r>
              <a:rPr kumimoji="0" lang="en-US" altLang="zh-TW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1.3</a:t>
            </a:r>
            <a:r>
              <a:rPr kumimoji="0" lang="zh-TW" alt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 選擇免費試用</a:t>
            </a:r>
          </a:p>
        </p:txBody>
      </p:sp>
      <p:pic>
        <p:nvPicPr>
          <p:cNvPr id="8" name="圖片 7" descr="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55576" y="2167086"/>
            <a:ext cx="7620000" cy="428625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D55312-DEF8-EE90-CE4E-E3F42CC775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EBC4A4E-8AC5-B89D-1843-546052B27F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4016" y="14759"/>
            <a:ext cx="8060432" cy="1109985"/>
          </a:xfrm>
        </p:spPr>
        <p:txBody>
          <a:bodyPr/>
          <a:lstStyle/>
          <a:p>
            <a:r>
              <a:rPr lang="en-US" altLang="zh-TW" dirty="0"/>
              <a:t>Google Cloud Storage</a:t>
            </a:r>
            <a:r>
              <a:rPr lang="zh-TW" altLang="en-US" dirty="0"/>
              <a:t>申請與使用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DBED6795-7358-23EB-3BF9-0BF4CFA188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5536" y="1052736"/>
            <a:ext cx="7992888" cy="648072"/>
          </a:xfrm>
        </p:spPr>
        <p:txBody>
          <a:bodyPr>
            <a:normAutofit/>
          </a:bodyPr>
          <a:lstStyle/>
          <a:p>
            <a:pPr algn="l"/>
            <a:r>
              <a:rPr lang="en-US" altLang="zh-TW" dirty="0">
                <a:solidFill>
                  <a:srgbClr val="FF0000"/>
                </a:solidFill>
              </a:rPr>
              <a:t>STEP4</a:t>
            </a:r>
            <a:r>
              <a:rPr lang="zh-TW" altLang="en-US" dirty="0">
                <a:solidFill>
                  <a:srgbClr val="FF0000"/>
                </a:solidFill>
              </a:rPr>
              <a:t>：建立</a:t>
            </a:r>
            <a:r>
              <a:rPr lang="en-US" altLang="zh-TW" dirty="0">
                <a:solidFill>
                  <a:srgbClr val="FF0000"/>
                </a:solidFill>
              </a:rPr>
              <a:t>Key</a:t>
            </a:r>
          </a:p>
          <a:p>
            <a:pPr algn="l"/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5" name="副標題 2">
            <a:extLst>
              <a:ext uri="{FF2B5EF4-FFF2-40B4-BE49-F238E27FC236}">
                <a16:creationId xmlns:a16="http://schemas.microsoft.com/office/drawing/2014/main" id="{FADA96B5-8B40-1C30-D1A8-A1F435A78FFF}"/>
              </a:ext>
            </a:extLst>
          </p:cNvPr>
          <p:cNvSpPr txBox="1">
            <a:spLocks/>
          </p:cNvSpPr>
          <p:nvPr/>
        </p:nvSpPr>
        <p:spPr>
          <a:xfrm>
            <a:off x="467544" y="1556792"/>
            <a:ext cx="8496944" cy="7200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457200" indent="-457200">
              <a:spcBef>
                <a:spcPct val="20000"/>
              </a:spcBef>
            </a:pPr>
            <a:r>
              <a:rPr lang="en-US" altLang="zh-TW" sz="2000" dirty="0"/>
              <a:t>4.5</a:t>
            </a:r>
            <a:r>
              <a:rPr lang="zh-TW" altLang="en-US" sz="2000" dirty="0"/>
              <a:t> 帳號建立成功後</a:t>
            </a:r>
            <a:r>
              <a:rPr lang="en-US" altLang="zh-TW" sz="2000" dirty="0"/>
              <a:t>, </a:t>
            </a:r>
            <a:r>
              <a:rPr lang="zh-TW" altLang="en-US" sz="2000" dirty="0"/>
              <a:t>勾選帳號</a:t>
            </a:r>
            <a:r>
              <a:rPr lang="en-US" altLang="zh-TW" sz="2000" dirty="0"/>
              <a:t>, </a:t>
            </a:r>
            <a:r>
              <a:rPr lang="zh-TW" altLang="en-US" sz="2000" dirty="0"/>
              <a:t>選擇管理金鑰</a:t>
            </a:r>
            <a:r>
              <a:rPr lang="en-US" altLang="zh-TW" sz="2000" dirty="0"/>
              <a:t> </a:t>
            </a:r>
            <a:endParaRPr lang="zh-TW" altLang="en-US" sz="2000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A4BB0ECB-F5B6-F9A4-AE26-0CCF0A824A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504" y="2708920"/>
            <a:ext cx="8599984" cy="2104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8560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46DA4F-40B3-9862-FBA0-4D35495E36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F7014EF-D272-FAC6-BC97-226A1CCF41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4016" y="14759"/>
            <a:ext cx="8060432" cy="1109985"/>
          </a:xfrm>
        </p:spPr>
        <p:txBody>
          <a:bodyPr/>
          <a:lstStyle/>
          <a:p>
            <a:r>
              <a:rPr lang="en-US" altLang="zh-TW" dirty="0"/>
              <a:t>Google Cloud Storage</a:t>
            </a:r>
            <a:r>
              <a:rPr lang="zh-TW" altLang="en-US" dirty="0"/>
              <a:t>申請與使用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0571D94D-80DD-6962-DF2C-E2F91EB0B0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5536" y="1052736"/>
            <a:ext cx="7992888" cy="648072"/>
          </a:xfrm>
        </p:spPr>
        <p:txBody>
          <a:bodyPr>
            <a:normAutofit/>
          </a:bodyPr>
          <a:lstStyle/>
          <a:p>
            <a:pPr algn="l"/>
            <a:r>
              <a:rPr lang="en-US" altLang="zh-TW" dirty="0">
                <a:solidFill>
                  <a:srgbClr val="FF0000"/>
                </a:solidFill>
              </a:rPr>
              <a:t>STEP4</a:t>
            </a:r>
            <a:r>
              <a:rPr lang="zh-TW" altLang="en-US" dirty="0">
                <a:solidFill>
                  <a:srgbClr val="FF0000"/>
                </a:solidFill>
              </a:rPr>
              <a:t>：建立</a:t>
            </a:r>
            <a:r>
              <a:rPr lang="en-US" altLang="zh-TW" dirty="0">
                <a:solidFill>
                  <a:srgbClr val="FF0000"/>
                </a:solidFill>
              </a:rPr>
              <a:t>Key</a:t>
            </a:r>
          </a:p>
          <a:p>
            <a:pPr algn="l"/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5" name="副標題 2">
            <a:extLst>
              <a:ext uri="{FF2B5EF4-FFF2-40B4-BE49-F238E27FC236}">
                <a16:creationId xmlns:a16="http://schemas.microsoft.com/office/drawing/2014/main" id="{7EEF38D9-A838-B101-EEDD-27A6F1FC7D59}"/>
              </a:ext>
            </a:extLst>
          </p:cNvPr>
          <p:cNvSpPr txBox="1">
            <a:spLocks/>
          </p:cNvSpPr>
          <p:nvPr/>
        </p:nvSpPr>
        <p:spPr>
          <a:xfrm>
            <a:off x="467544" y="1556792"/>
            <a:ext cx="8496944" cy="7200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457200" indent="-457200">
              <a:spcBef>
                <a:spcPct val="20000"/>
              </a:spcBef>
            </a:pPr>
            <a:r>
              <a:rPr lang="en-US" altLang="zh-TW" sz="2000" dirty="0"/>
              <a:t>4.6</a:t>
            </a:r>
            <a:r>
              <a:rPr lang="zh-TW" altLang="en-US" sz="2000" dirty="0"/>
              <a:t> 建立新的金鑰</a:t>
            </a:r>
            <a:r>
              <a:rPr lang="en-US" altLang="zh-TW" sz="2000" dirty="0"/>
              <a:t> </a:t>
            </a:r>
            <a:endParaRPr lang="zh-TW" altLang="en-US" sz="2000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C105839-C155-01A2-245E-B1175AB333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9832" y="1927276"/>
            <a:ext cx="5151288" cy="4738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1718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24D2F0-11FA-B0FB-760C-1A743B6BFA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5B6718C-C3B7-4CE5-2ACF-71CE57A420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4016" y="14759"/>
            <a:ext cx="8060432" cy="1109985"/>
          </a:xfrm>
        </p:spPr>
        <p:txBody>
          <a:bodyPr/>
          <a:lstStyle/>
          <a:p>
            <a:r>
              <a:rPr lang="en-US" altLang="zh-TW" dirty="0"/>
              <a:t>Google Cloud Storage</a:t>
            </a:r>
            <a:r>
              <a:rPr lang="zh-TW" altLang="en-US" dirty="0"/>
              <a:t>申請與使用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70A432AB-D809-6DE8-3C80-676880B510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5536" y="1052736"/>
            <a:ext cx="7992888" cy="648072"/>
          </a:xfrm>
        </p:spPr>
        <p:txBody>
          <a:bodyPr>
            <a:normAutofit/>
          </a:bodyPr>
          <a:lstStyle/>
          <a:p>
            <a:pPr algn="l"/>
            <a:r>
              <a:rPr lang="en-US" altLang="zh-TW" dirty="0">
                <a:solidFill>
                  <a:srgbClr val="FF0000"/>
                </a:solidFill>
              </a:rPr>
              <a:t>STEP4</a:t>
            </a:r>
            <a:r>
              <a:rPr lang="zh-TW" altLang="en-US" dirty="0">
                <a:solidFill>
                  <a:srgbClr val="FF0000"/>
                </a:solidFill>
              </a:rPr>
              <a:t>：建立</a:t>
            </a:r>
            <a:r>
              <a:rPr lang="en-US" altLang="zh-TW" dirty="0">
                <a:solidFill>
                  <a:srgbClr val="FF0000"/>
                </a:solidFill>
              </a:rPr>
              <a:t>Key</a:t>
            </a:r>
          </a:p>
          <a:p>
            <a:pPr algn="l"/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5" name="副標題 2">
            <a:extLst>
              <a:ext uri="{FF2B5EF4-FFF2-40B4-BE49-F238E27FC236}">
                <a16:creationId xmlns:a16="http://schemas.microsoft.com/office/drawing/2014/main" id="{1725B122-E5F5-B2E2-384B-2D39381F8198}"/>
              </a:ext>
            </a:extLst>
          </p:cNvPr>
          <p:cNvSpPr txBox="1">
            <a:spLocks/>
          </p:cNvSpPr>
          <p:nvPr/>
        </p:nvSpPr>
        <p:spPr>
          <a:xfrm>
            <a:off x="467544" y="1556792"/>
            <a:ext cx="8496944" cy="7200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457200" indent="-457200">
              <a:spcBef>
                <a:spcPct val="20000"/>
              </a:spcBef>
            </a:pPr>
            <a:r>
              <a:rPr lang="en-US" altLang="zh-TW" sz="2000" dirty="0"/>
              <a:t>4.7</a:t>
            </a:r>
            <a:r>
              <a:rPr lang="zh-TW" altLang="en-US" sz="2000" dirty="0"/>
              <a:t> 選擇 </a:t>
            </a:r>
            <a:r>
              <a:rPr lang="en-US" altLang="zh-TW" sz="2000" dirty="0"/>
              <a:t>JSON, </a:t>
            </a:r>
            <a:r>
              <a:rPr lang="zh-TW" altLang="en-US" sz="2000" dirty="0"/>
              <a:t>點選建立</a:t>
            </a:r>
            <a:r>
              <a:rPr lang="en-US" altLang="zh-TW" sz="2000" dirty="0"/>
              <a:t> </a:t>
            </a:r>
            <a:endParaRPr lang="zh-TW" altLang="en-US" sz="2000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4C7EFFB1-2E88-66C9-2819-0EC3535642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6362" y="2276872"/>
            <a:ext cx="6391275" cy="3895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2746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88B900-CC0E-CBA9-970A-1D7303C1DC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16B9F6E-5400-C8BA-E7C0-99FC679DED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4016" y="14759"/>
            <a:ext cx="8060432" cy="1109985"/>
          </a:xfrm>
        </p:spPr>
        <p:txBody>
          <a:bodyPr/>
          <a:lstStyle/>
          <a:p>
            <a:r>
              <a:rPr lang="en-US" altLang="zh-TW" dirty="0"/>
              <a:t>Google Cloud Storage</a:t>
            </a:r>
            <a:r>
              <a:rPr lang="zh-TW" altLang="en-US" dirty="0"/>
              <a:t>申請與使用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540D4F30-F59E-B648-2666-98AFACDA97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5536" y="1052736"/>
            <a:ext cx="7992888" cy="648072"/>
          </a:xfrm>
        </p:spPr>
        <p:txBody>
          <a:bodyPr>
            <a:normAutofit/>
          </a:bodyPr>
          <a:lstStyle/>
          <a:p>
            <a:pPr algn="l"/>
            <a:r>
              <a:rPr lang="en-US" altLang="zh-TW" dirty="0">
                <a:solidFill>
                  <a:srgbClr val="FF0000"/>
                </a:solidFill>
              </a:rPr>
              <a:t>STEP4</a:t>
            </a:r>
            <a:r>
              <a:rPr lang="zh-TW" altLang="en-US" dirty="0">
                <a:solidFill>
                  <a:srgbClr val="FF0000"/>
                </a:solidFill>
              </a:rPr>
              <a:t>：建立</a:t>
            </a:r>
            <a:r>
              <a:rPr lang="en-US" altLang="zh-TW" dirty="0">
                <a:solidFill>
                  <a:srgbClr val="FF0000"/>
                </a:solidFill>
              </a:rPr>
              <a:t>Key</a:t>
            </a:r>
          </a:p>
          <a:p>
            <a:pPr algn="l"/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5" name="副標題 2">
            <a:extLst>
              <a:ext uri="{FF2B5EF4-FFF2-40B4-BE49-F238E27FC236}">
                <a16:creationId xmlns:a16="http://schemas.microsoft.com/office/drawing/2014/main" id="{19D92BB3-F167-2CCA-F058-81B42F65292A}"/>
              </a:ext>
            </a:extLst>
          </p:cNvPr>
          <p:cNvSpPr txBox="1">
            <a:spLocks/>
          </p:cNvSpPr>
          <p:nvPr/>
        </p:nvSpPr>
        <p:spPr>
          <a:xfrm>
            <a:off x="467544" y="1556792"/>
            <a:ext cx="8496944" cy="7200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457200" indent="-457200">
              <a:spcBef>
                <a:spcPct val="20000"/>
              </a:spcBef>
            </a:pPr>
            <a:r>
              <a:rPr lang="en-US" altLang="zh-TW" sz="2000" dirty="0"/>
              <a:t>4.8</a:t>
            </a:r>
            <a:r>
              <a:rPr lang="zh-TW" altLang="en-US" sz="2000" dirty="0"/>
              <a:t> 建立成功</a:t>
            </a:r>
            <a:r>
              <a:rPr lang="en-US" altLang="zh-TW" sz="2000" dirty="0"/>
              <a:t>, </a:t>
            </a:r>
            <a:r>
              <a:rPr lang="zh-TW" altLang="en-US" sz="2000" dirty="0"/>
              <a:t>系統會自動下載</a:t>
            </a:r>
            <a:r>
              <a:rPr lang="en-US" altLang="zh-TW" sz="2000" dirty="0"/>
              <a:t>JSON</a:t>
            </a:r>
            <a:r>
              <a:rPr lang="zh-TW" altLang="en-US" sz="2000" dirty="0"/>
              <a:t>檔案</a:t>
            </a:r>
            <a:r>
              <a:rPr lang="en-US" altLang="zh-TW" sz="2000" dirty="0"/>
              <a:t>(</a:t>
            </a:r>
            <a:r>
              <a:rPr lang="zh-TW" altLang="en-US" sz="2000" dirty="0">
                <a:solidFill>
                  <a:srgbClr val="FF0000"/>
                </a:solidFill>
              </a:rPr>
              <a:t>請務必保存好</a:t>
            </a:r>
            <a:r>
              <a:rPr lang="en-US" altLang="zh-TW" sz="2000" dirty="0"/>
              <a:t>)</a:t>
            </a:r>
            <a:endParaRPr lang="zh-TW" altLang="en-US" sz="2000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E141947-6DD3-36F1-BA22-E553C2BCC3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812" y="2360180"/>
            <a:ext cx="8244408" cy="2941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2512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544016" y="14759"/>
            <a:ext cx="8060432" cy="1109985"/>
          </a:xfrm>
        </p:spPr>
        <p:txBody>
          <a:bodyPr/>
          <a:lstStyle/>
          <a:p>
            <a:r>
              <a:rPr lang="en-US" altLang="zh-TW" dirty="0"/>
              <a:t>Google Cloud Storage</a:t>
            </a:r>
            <a:r>
              <a:rPr lang="zh-TW" altLang="en-US" dirty="0"/>
              <a:t>申請與使用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395536" y="1052736"/>
            <a:ext cx="7992888" cy="648072"/>
          </a:xfrm>
        </p:spPr>
        <p:txBody>
          <a:bodyPr>
            <a:normAutofit/>
          </a:bodyPr>
          <a:lstStyle/>
          <a:p>
            <a:pPr algn="l"/>
            <a:r>
              <a:rPr lang="en-US" altLang="zh-TW" dirty="0">
                <a:solidFill>
                  <a:srgbClr val="FF0000"/>
                </a:solidFill>
              </a:rPr>
              <a:t>STEP4</a:t>
            </a:r>
            <a:r>
              <a:rPr lang="zh-TW" altLang="en-US" dirty="0">
                <a:solidFill>
                  <a:srgbClr val="FF0000"/>
                </a:solidFill>
              </a:rPr>
              <a:t>：新增共用使用者的方法</a:t>
            </a:r>
            <a:endParaRPr lang="en-US" altLang="zh-TW" dirty="0">
              <a:solidFill>
                <a:srgbClr val="FF0000"/>
              </a:solidFill>
            </a:endParaRPr>
          </a:p>
          <a:p>
            <a:pPr algn="l"/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5" name="副標題 2"/>
          <p:cNvSpPr txBox="1">
            <a:spLocks/>
          </p:cNvSpPr>
          <p:nvPr/>
        </p:nvSpPr>
        <p:spPr>
          <a:xfrm>
            <a:off x="467544" y="1556792"/>
            <a:ext cx="8496944" cy="7200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457200" indent="-457200">
              <a:spcBef>
                <a:spcPct val="20000"/>
              </a:spcBef>
            </a:pPr>
            <a:r>
              <a:rPr lang="en-US" altLang="zh-TW" sz="2000" dirty="0"/>
              <a:t>4.1</a:t>
            </a:r>
            <a:r>
              <a:rPr lang="zh-TW" altLang="en-US" sz="2000" dirty="0"/>
              <a:t> 點選圖示離開</a:t>
            </a:r>
            <a:r>
              <a:rPr lang="en-US" altLang="zh-TW" sz="2000" dirty="0"/>
              <a:t> Bucket </a:t>
            </a:r>
            <a:r>
              <a:rPr lang="zh-TW" altLang="en-US" sz="2000" dirty="0"/>
              <a:t>回到上一層</a:t>
            </a:r>
            <a:endParaRPr lang="en-US" altLang="zh-TW" sz="2000" dirty="0"/>
          </a:p>
          <a:p>
            <a:pPr marL="457200" indent="-457200">
              <a:spcBef>
                <a:spcPct val="20000"/>
              </a:spcBef>
            </a:pPr>
            <a:endParaRPr lang="zh-TW" altLang="en-US" sz="2000" dirty="0"/>
          </a:p>
        </p:txBody>
      </p:sp>
      <p:pic>
        <p:nvPicPr>
          <p:cNvPr id="7" name="圖片 6" descr="17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40432" y="2564904"/>
            <a:ext cx="7620000" cy="368617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544016" y="14759"/>
            <a:ext cx="8060432" cy="1109985"/>
          </a:xfrm>
        </p:spPr>
        <p:txBody>
          <a:bodyPr/>
          <a:lstStyle/>
          <a:p>
            <a:r>
              <a:rPr lang="en-US" altLang="zh-TW" dirty="0"/>
              <a:t>Google Cloud Storage</a:t>
            </a:r>
            <a:r>
              <a:rPr lang="zh-TW" altLang="en-US" dirty="0"/>
              <a:t>申請與使用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395536" y="1052736"/>
            <a:ext cx="7992888" cy="648072"/>
          </a:xfrm>
        </p:spPr>
        <p:txBody>
          <a:bodyPr>
            <a:normAutofit/>
          </a:bodyPr>
          <a:lstStyle/>
          <a:p>
            <a:pPr algn="l"/>
            <a:r>
              <a:rPr lang="en-US" altLang="zh-TW" dirty="0">
                <a:solidFill>
                  <a:srgbClr val="FF0000"/>
                </a:solidFill>
              </a:rPr>
              <a:t>STEP4</a:t>
            </a:r>
            <a:r>
              <a:rPr lang="zh-TW" altLang="en-US" dirty="0">
                <a:solidFill>
                  <a:srgbClr val="FF0000"/>
                </a:solidFill>
              </a:rPr>
              <a:t>：新增共用使用者的方法</a:t>
            </a:r>
            <a:endParaRPr lang="en-US" altLang="zh-TW" dirty="0">
              <a:solidFill>
                <a:srgbClr val="FF0000"/>
              </a:solidFill>
            </a:endParaRPr>
          </a:p>
          <a:p>
            <a:pPr algn="l"/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5" name="副標題 2"/>
          <p:cNvSpPr txBox="1">
            <a:spLocks/>
          </p:cNvSpPr>
          <p:nvPr/>
        </p:nvSpPr>
        <p:spPr>
          <a:xfrm>
            <a:off x="467544" y="1556792"/>
            <a:ext cx="8496944" cy="7200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457200" indent="-457200">
              <a:spcBef>
                <a:spcPct val="20000"/>
              </a:spcBef>
            </a:pPr>
            <a:r>
              <a:rPr lang="en-US" altLang="zh-TW" sz="2000" dirty="0"/>
              <a:t>4.2</a:t>
            </a:r>
            <a:r>
              <a:rPr lang="zh-TW" altLang="en-US" sz="2000" dirty="0"/>
              <a:t> 點選圖示增加使用者</a:t>
            </a:r>
            <a:r>
              <a:rPr lang="en-US" altLang="zh-TW" sz="2000" dirty="0"/>
              <a:t>(</a:t>
            </a:r>
            <a:r>
              <a:rPr lang="zh-TW" altLang="en-US" sz="2000" dirty="0"/>
              <a:t>以</a:t>
            </a:r>
            <a:r>
              <a:rPr lang="en-US" altLang="zh-TW" sz="2000" dirty="0"/>
              <a:t>jges108</a:t>
            </a:r>
            <a:r>
              <a:rPr lang="zh-TW" altLang="en-US" sz="2000" dirty="0"/>
              <a:t>為例</a:t>
            </a:r>
            <a:r>
              <a:rPr lang="en-US" altLang="zh-TW" sz="2000" dirty="0"/>
              <a:t>)</a:t>
            </a:r>
          </a:p>
          <a:p>
            <a:pPr marL="457200" indent="-457200">
              <a:spcBef>
                <a:spcPct val="20000"/>
              </a:spcBef>
            </a:pPr>
            <a:endParaRPr lang="zh-TW" altLang="en-US" sz="2000" dirty="0"/>
          </a:p>
        </p:txBody>
      </p:sp>
      <p:pic>
        <p:nvPicPr>
          <p:cNvPr id="6" name="圖片 5" descr="18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27584" y="2852936"/>
            <a:ext cx="7605713" cy="3176588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544016" y="14759"/>
            <a:ext cx="8060432" cy="1109985"/>
          </a:xfrm>
        </p:spPr>
        <p:txBody>
          <a:bodyPr/>
          <a:lstStyle/>
          <a:p>
            <a:r>
              <a:rPr lang="en-US" altLang="zh-TW" dirty="0"/>
              <a:t>Google Cloud Storage</a:t>
            </a:r>
            <a:r>
              <a:rPr lang="zh-TW" altLang="en-US" dirty="0"/>
              <a:t>申請與使用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395536" y="1052736"/>
            <a:ext cx="7992888" cy="648072"/>
          </a:xfrm>
        </p:spPr>
        <p:txBody>
          <a:bodyPr>
            <a:normAutofit/>
          </a:bodyPr>
          <a:lstStyle/>
          <a:p>
            <a:pPr algn="l"/>
            <a:r>
              <a:rPr lang="en-US" altLang="zh-TW" dirty="0">
                <a:solidFill>
                  <a:srgbClr val="FF0000"/>
                </a:solidFill>
              </a:rPr>
              <a:t>STEP4</a:t>
            </a:r>
            <a:r>
              <a:rPr lang="zh-TW" altLang="en-US" dirty="0">
                <a:solidFill>
                  <a:srgbClr val="FF0000"/>
                </a:solidFill>
              </a:rPr>
              <a:t>：新增共用使用者的方法</a:t>
            </a:r>
            <a:endParaRPr lang="en-US" altLang="zh-TW" dirty="0">
              <a:solidFill>
                <a:srgbClr val="FF0000"/>
              </a:solidFill>
            </a:endParaRPr>
          </a:p>
          <a:p>
            <a:pPr algn="l"/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5" name="副標題 2"/>
          <p:cNvSpPr txBox="1">
            <a:spLocks/>
          </p:cNvSpPr>
          <p:nvPr/>
        </p:nvSpPr>
        <p:spPr>
          <a:xfrm>
            <a:off x="467544" y="1556792"/>
            <a:ext cx="8496944" cy="7200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457200" indent="-457200">
              <a:spcBef>
                <a:spcPct val="20000"/>
              </a:spcBef>
            </a:pPr>
            <a:r>
              <a:rPr lang="en-US" altLang="zh-TW" sz="2000" dirty="0"/>
              <a:t>4.3</a:t>
            </a:r>
            <a:r>
              <a:rPr lang="zh-TW" altLang="en-US" sz="2000" dirty="0"/>
              <a:t> 點選圖示</a:t>
            </a:r>
            <a:r>
              <a:rPr lang="en-US" altLang="zh-TW" sz="2000" dirty="0"/>
              <a:t>『</a:t>
            </a:r>
            <a:r>
              <a:rPr lang="zh-TW" altLang="en-US" sz="2000" dirty="0"/>
              <a:t>編輯</a:t>
            </a:r>
            <a:r>
              <a:rPr lang="en-US" altLang="zh-TW" sz="2000" dirty="0"/>
              <a:t>Bucket</a:t>
            </a:r>
            <a:r>
              <a:rPr lang="zh-TW" altLang="en-US" sz="2000" dirty="0"/>
              <a:t>權限</a:t>
            </a:r>
            <a:r>
              <a:rPr lang="en-US" altLang="zh-TW" sz="2000" dirty="0"/>
              <a:t>』</a:t>
            </a:r>
          </a:p>
          <a:p>
            <a:pPr marL="457200" indent="-457200">
              <a:spcBef>
                <a:spcPct val="20000"/>
              </a:spcBef>
            </a:pPr>
            <a:endParaRPr lang="zh-TW" altLang="en-US" sz="2000" dirty="0"/>
          </a:p>
        </p:txBody>
      </p:sp>
      <p:pic>
        <p:nvPicPr>
          <p:cNvPr id="7" name="圖片 6" descr="19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55576" y="2712491"/>
            <a:ext cx="7620000" cy="3452813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544016" y="14759"/>
            <a:ext cx="8060432" cy="1109985"/>
          </a:xfrm>
        </p:spPr>
        <p:txBody>
          <a:bodyPr/>
          <a:lstStyle/>
          <a:p>
            <a:r>
              <a:rPr lang="en-US" altLang="zh-TW" dirty="0"/>
              <a:t>Google Cloud Storage</a:t>
            </a:r>
            <a:r>
              <a:rPr lang="zh-TW" altLang="en-US" dirty="0"/>
              <a:t>申請與使用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395536" y="1052736"/>
            <a:ext cx="7992888" cy="648072"/>
          </a:xfrm>
        </p:spPr>
        <p:txBody>
          <a:bodyPr>
            <a:normAutofit/>
          </a:bodyPr>
          <a:lstStyle/>
          <a:p>
            <a:pPr algn="l"/>
            <a:r>
              <a:rPr lang="en-US" altLang="zh-TW" dirty="0">
                <a:solidFill>
                  <a:srgbClr val="FF0000"/>
                </a:solidFill>
              </a:rPr>
              <a:t>STEP4</a:t>
            </a:r>
            <a:r>
              <a:rPr lang="zh-TW" altLang="en-US" dirty="0">
                <a:solidFill>
                  <a:srgbClr val="FF0000"/>
                </a:solidFill>
              </a:rPr>
              <a:t>：新增共用使用者的方法</a:t>
            </a:r>
            <a:endParaRPr lang="en-US" altLang="zh-TW" dirty="0">
              <a:solidFill>
                <a:srgbClr val="FF0000"/>
              </a:solidFill>
            </a:endParaRPr>
          </a:p>
          <a:p>
            <a:pPr algn="l"/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5" name="副標題 2"/>
          <p:cNvSpPr txBox="1">
            <a:spLocks/>
          </p:cNvSpPr>
          <p:nvPr/>
        </p:nvSpPr>
        <p:spPr>
          <a:xfrm>
            <a:off x="467544" y="1556792"/>
            <a:ext cx="8496944" cy="7200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457200" indent="-457200">
              <a:spcBef>
                <a:spcPct val="20000"/>
              </a:spcBef>
            </a:pPr>
            <a:r>
              <a:rPr lang="en-US" altLang="zh-TW" sz="2000" dirty="0"/>
              <a:t>4.4</a:t>
            </a:r>
            <a:r>
              <a:rPr lang="zh-TW" altLang="en-US" sz="2000" dirty="0"/>
              <a:t> 將要新增的共用使用者</a:t>
            </a:r>
            <a:r>
              <a:rPr lang="en-US" altLang="zh-TW" sz="2000" dirty="0"/>
              <a:t>e-mail</a:t>
            </a:r>
            <a:r>
              <a:rPr lang="zh-TW" altLang="en-US" sz="2000" dirty="0"/>
              <a:t>信箱貼於圖示</a:t>
            </a:r>
            <a:r>
              <a:rPr lang="en-US" altLang="zh-TW" sz="2000" dirty="0"/>
              <a:t>『</a:t>
            </a:r>
            <a:r>
              <a:rPr lang="zh-TW" altLang="en-US" sz="2000" dirty="0"/>
              <a:t>新增成員欄位</a:t>
            </a:r>
            <a:r>
              <a:rPr lang="en-US" altLang="zh-TW" sz="2000" dirty="0"/>
              <a:t>』</a:t>
            </a:r>
          </a:p>
          <a:p>
            <a:pPr marL="457200" indent="-457200">
              <a:spcBef>
                <a:spcPct val="20000"/>
              </a:spcBef>
            </a:pPr>
            <a:endParaRPr lang="zh-TW" altLang="en-US" sz="2000" dirty="0"/>
          </a:p>
        </p:txBody>
      </p:sp>
      <p:pic>
        <p:nvPicPr>
          <p:cNvPr id="6" name="圖片 5" descr="20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55576" y="2570757"/>
            <a:ext cx="7620000" cy="3738563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544016" y="14759"/>
            <a:ext cx="8060432" cy="1109985"/>
          </a:xfrm>
        </p:spPr>
        <p:txBody>
          <a:bodyPr/>
          <a:lstStyle/>
          <a:p>
            <a:r>
              <a:rPr lang="en-US" altLang="zh-TW" dirty="0"/>
              <a:t>Google Cloud Storage</a:t>
            </a:r>
            <a:r>
              <a:rPr lang="zh-TW" altLang="en-US" dirty="0"/>
              <a:t>申請與使用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395536" y="1052736"/>
            <a:ext cx="7992888" cy="648072"/>
          </a:xfrm>
        </p:spPr>
        <p:txBody>
          <a:bodyPr>
            <a:normAutofit/>
          </a:bodyPr>
          <a:lstStyle/>
          <a:p>
            <a:pPr algn="l"/>
            <a:r>
              <a:rPr lang="en-US" altLang="zh-TW" dirty="0">
                <a:solidFill>
                  <a:srgbClr val="FF0000"/>
                </a:solidFill>
              </a:rPr>
              <a:t>STEP4</a:t>
            </a:r>
            <a:r>
              <a:rPr lang="zh-TW" altLang="en-US" dirty="0">
                <a:solidFill>
                  <a:srgbClr val="FF0000"/>
                </a:solidFill>
              </a:rPr>
              <a:t>：新增共用使用者的方法</a:t>
            </a:r>
            <a:endParaRPr lang="en-US" altLang="zh-TW" dirty="0">
              <a:solidFill>
                <a:srgbClr val="FF0000"/>
              </a:solidFill>
            </a:endParaRPr>
          </a:p>
          <a:p>
            <a:pPr algn="l"/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5" name="副標題 2"/>
          <p:cNvSpPr txBox="1">
            <a:spLocks/>
          </p:cNvSpPr>
          <p:nvPr/>
        </p:nvSpPr>
        <p:spPr>
          <a:xfrm>
            <a:off x="467544" y="1556792"/>
            <a:ext cx="8496944" cy="7200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457200" indent="-457200">
              <a:spcBef>
                <a:spcPct val="20000"/>
              </a:spcBef>
            </a:pPr>
            <a:r>
              <a:rPr lang="en-US" altLang="zh-TW" sz="2000" dirty="0"/>
              <a:t>4.5</a:t>
            </a:r>
            <a:r>
              <a:rPr lang="zh-TW" altLang="en-US" sz="2000" dirty="0"/>
              <a:t> 將角色選擇為圖示的</a:t>
            </a:r>
            <a:r>
              <a:rPr lang="en-US" altLang="zh-TW" sz="2000" dirty="0"/>
              <a:t>『Storage</a:t>
            </a:r>
            <a:r>
              <a:rPr lang="zh-TW" altLang="en-US" sz="2000" dirty="0"/>
              <a:t>管理員</a:t>
            </a:r>
            <a:r>
              <a:rPr lang="en-US" altLang="zh-TW" sz="2000" dirty="0"/>
              <a:t>』</a:t>
            </a:r>
          </a:p>
          <a:p>
            <a:pPr marL="457200" indent="-457200">
              <a:spcBef>
                <a:spcPct val="20000"/>
              </a:spcBef>
            </a:pPr>
            <a:endParaRPr lang="zh-TW" altLang="en-US" sz="2000" dirty="0"/>
          </a:p>
        </p:txBody>
      </p:sp>
      <p:pic>
        <p:nvPicPr>
          <p:cNvPr id="7" name="圖片 6" descr="2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55576" y="2484462"/>
            <a:ext cx="7620000" cy="375285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544016" y="14759"/>
            <a:ext cx="8060432" cy="1109985"/>
          </a:xfrm>
        </p:spPr>
        <p:txBody>
          <a:bodyPr/>
          <a:lstStyle/>
          <a:p>
            <a:r>
              <a:rPr lang="en-US" altLang="zh-TW" dirty="0"/>
              <a:t>Google Cloud Storage</a:t>
            </a:r>
            <a:r>
              <a:rPr lang="zh-TW" altLang="en-US" dirty="0"/>
              <a:t>申請與使用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395536" y="1052736"/>
            <a:ext cx="7992888" cy="648072"/>
          </a:xfrm>
        </p:spPr>
        <p:txBody>
          <a:bodyPr>
            <a:normAutofit/>
          </a:bodyPr>
          <a:lstStyle/>
          <a:p>
            <a:pPr algn="l"/>
            <a:r>
              <a:rPr lang="en-US" altLang="zh-TW" dirty="0">
                <a:solidFill>
                  <a:srgbClr val="FF0000"/>
                </a:solidFill>
              </a:rPr>
              <a:t>STEP4</a:t>
            </a:r>
            <a:r>
              <a:rPr lang="zh-TW" altLang="en-US" dirty="0">
                <a:solidFill>
                  <a:srgbClr val="FF0000"/>
                </a:solidFill>
              </a:rPr>
              <a:t>：新增共用使用者的方法</a:t>
            </a:r>
            <a:endParaRPr lang="en-US" altLang="zh-TW" dirty="0">
              <a:solidFill>
                <a:srgbClr val="FF0000"/>
              </a:solidFill>
            </a:endParaRPr>
          </a:p>
          <a:p>
            <a:pPr algn="l"/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5" name="副標題 2"/>
          <p:cNvSpPr txBox="1">
            <a:spLocks/>
          </p:cNvSpPr>
          <p:nvPr/>
        </p:nvSpPr>
        <p:spPr>
          <a:xfrm>
            <a:off x="467544" y="1556792"/>
            <a:ext cx="8496944" cy="7200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457200" indent="-457200">
              <a:spcBef>
                <a:spcPct val="20000"/>
              </a:spcBef>
            </a:pPr>
            <a:r>
              <a:rPr lang="en-US" altLang="zh-TW" sz="2000" dirty="0"/>
              <a:t>4.6</a:t>
            </a:r>
            <a:r>
              <a:rPr lang="zh-TW" altLang="en-US" sz="2000" dirty="0"/>
              <a:t> 然後按圖示的</a:t>
            </a:r>
            <a:r>
              <a:rPr lang="en-US" altLang="zh-TW" sz="2000" dirty="0"/>
              <a:t>『</a:t>
            </a:r>
            <a:r>
              <a:rPr lang="zh-TW" altLang="en-US" sz="2000" dirty="0"/>
              <a:t>新增</a:t>
            </a:r>
            <a:r>
              <a:rPr lang="en-US" altLang="zh-TW" sz="2000" dirty="0"/>
              <a:t>』</a:t>
            </a:r>
            <a:r>
              <a:rPr lang="zh-TW" altLang="en-US" sz="2000" dirty="0"/>
              <a:t>，就完成了</a:t>
            </a:r>
            <a:endParaRPr lang="en-US" altLang="zh-TW" sz="2000" dirty="0"/>
          </a:p>
          <a:p>
            <a:pPr marL="457200" indent="-457200">
              <a:spcBef>
                <a:spcPct val="20000"/>
              </a:spcBef>
            </a:pPr>
            <a:endParaRPr lang="zh-TW" altLang="en-US" sz="2000" dirty="0"/>
          </a:p>
        </p:txBody>
      </p:sp>
      <p:pic>
        <p:nvPicPr>
          <p:cNvPr id="6" name="圖片 5" descr="2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55576" y="2413024"/>
            <a:ext cx="7620000" cy="382428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544016" y="14759"/>
            <a:ext cx="8060432" cy="1109985"/>
          </a:xfrm>
        </p:spPr>
        <p:txBody>
          <a:bodyPr/>
          <a:lstStyle/>
          <a:p>
            <a:r>
              <a:rPr lang="en-US" altLang="zh-TW" dirty="0"/>
              <a:t>Google Cloud Storage</a:t>
            </a:r>
            <a:r>
              <a:rPr lang="zh-TW" altLang="en-US" dirty="0"/>
              <a:t>申請與使用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395536" y="1052736"/>
            <a:ext cx="6400800" cy="648072"/>
          </a:xfrm>
        </p:spPr>
        <p:txBody>
          <a:bodyPr/>
          <a:lstStyle/>
          <a:p>
            <a:pPr algn="l"/>
            <a:r>
              <a:rPr lang="en-US" altLang="zh-TW" dirty="0">
                <a:solidFill>
                  <a:srgbClr val="FF0000"/>
                </a:solidFill>
              </a:rPr>
              <a:t>STEP1</a:t>
            </a:r>
            <a:r>
              <a:rPr lang="zh-TW" altLang="en-US" dirty="0">
                <a:solidFill>
                  <a:srgbClr val="FF0000"/>
                </a:solidFill>
              </a:rPr>
              <a:t>：免費試用 </a:t>
            </a:r>
            <a:r>
              <a:rPr lang="en-US" altLang="zh-TW" dirty="0">
                <a:solidFill>
                  <a:srgbClr val="FF0000"/>
                </a:solidFill>
              </a:rPr>
              <a:t>Cloud Platform</a:t>
            </a:r>
          </a:p>
          <a:p>
            <a:pPr algn="l"/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5" name="副標題 2"/>
          <p:cNvSpPr txBox="1">
            <a:spLocks/>
          </p:cNvSpPr>
          <p:nvPr/>
        </p:nvSpPr>
        <p:spPr>
          <a:xfrm>
            <a:off x="467544" y="1556792"/>
            <a:ext cx="6400800" cy="792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457200" lvl="0" indent="-457200">
              <a:spcBef>
                <a:spcPct val="20000"/>
              </a:spcBef>
            </a:pPr>
            <a:r>
              <a:rPr kumimoji="0" lang="en-US" altLang="zh-TW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1.4</a:t>
            </a:r>
            <a:r>
              <a:rPr kumimoji="0" lang="zh-TW" alt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 同意免費試用</a:t>
            </a:r>
          </a:p>
        </p:txBody>
      </p:sp>
      <p:pic>
        <p:nvPicPr>
          <p:cNvPr id="6" name="圖片 5" descr="3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27584" y="2095078"/>
            <a:ext cx="7620000" cy="428625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544016" y="14759"/>
            <a:ext cx="8060432" cy="1109985"/>
          </a:xfrm>
        </p:spPr>
        <p:txBody>
          <a:bodyPr/>
          <a:lstStyle/>
          <a:p>
            <a:r>
              <a:rPr lang="en-US" altLang="zh-TW" dirty="0"/>
              <a:t>Google Cloud Storage</a:t>
            </a:r>
            <a:r>
              <a:rPr lang="zh-TW" altLang="en-US" dirty="0"/>
              <a:t>申請與使用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395536" y="1052736"/>
            <a:ext cx="6400800" cy="648072"/>
          </a:xfrm>
        </p:spPr>
        <p:txBody>
          <a:bodyPr/>
          <a:lstStyle/>
          <a:p>
            <a:pPr algn="l"/>
            <a:r>
              <a:rPr lang="en-US" altLang="zh-TW" dirty="0">
                <a:solidFill>
                  <a:srgbClr val="FF0000"/>
                </a:solidFill>
              </a:rPr>
              <a:t>STEP1</a:t>
            </a:r>
            <a:r>
              <a:rPr lang="zh-TW" altLang="en-US" dirty="0">
                <a:solidFill>
                  <a:srgbClr val="FF0000"/>
                </a:solidFill>
              </a:rPr>
              <a:t>：免費試用 </a:t>
            </a:r>
            <a:r>
              <a:rPr lang="en-US" altLang="zh-TW" dirty="0">
                <a:solidFill>
                  <a:srgbClr val="FF0000"/>
                </a:solidFill>
              </a:rPr>
              <a:t>Cloud Platform</a:t>
            </a:r>
          </a:p>
          <a:p>
            <a:pPr algn="l"/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5" name="副標題 2"/>
          <p:cNvSpPr txBox="1">
            <a:spLocks/>
          </p:cNvSpPr>
          <p:nvPr/>
        </p:nvSpPr>
        <p:spPr>
          <a:xfrm>
            <a:off x="467544" y="1556792"/>
            <a:ext cx="6400800" cy="5040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457200" indent="-457200">
              <a:spcBef>
                <a:spcPct val="20000"/>
              </a:spcBef>
            </a:pPr>
            <a:r>
              <a:rPr kumimoji="0" lang="en-US" altLang="zh-TW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1.5</a:t>
            </a:r>
            <a:r>
              <a:rPr kumimoji="0" lang="zh-TW" alt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 輸入相關</a:t>
            </a:r>
            <a:r>
              <a:rPr lang="zh-TW" altLang="en-US" sz="2000" dirty="0"/>
              <a:t>客戶資訊   </a:t>
            </a:r>
            <a:r>
              <a:rPr lang="en-US" altLang="zh-TW" sz="2000" dirty="0">
                <a:solidFill>
                  <a:srgbClr val="FF0000"/>
                </a:solidFill>
              </a:rPr>
              <a:t>※</a:t>
            </a:r>
            <a:r>
              <a:rPr lang="zh-TW" altLang="en-US" sz="2000" dirty="0">
                <a:solidFill>
                  <a:srgbClr val="FF0000"/>
                </a:solidFill>
              </a:rPr>
              <a:t>信用卡付款帳號必填</a:t>
            </a:r>
            <a:endParaRPr lang="en-US" altLang="zh-TW" sz="2000" dirty="0">
              <a:solidFill>
                <a:srgbClr val="FF0000"/>
              </a:solidFill>
            </a:endParaRPr>
          </a:p>
          <a:p>
            <a:pPr marL="457200" indent="-457200">
              <a:spcBef>
                <a:spcPct val="20000"/>
              </a:spcBef>
            </a:pPr>
            <a:endParaRPr lang="en-US" altLang="zh-TW" sz="2000" dirty="0"/>
          </a:p>
          <a:p>
            <a:pPr marL="457200" indent="-457200">
              <a:spcBef>
                <a:spcPct val="20000"/>
              </a:spcBef>
            </a:pPr>
            <a:endParaRPr lang="zh-TW" altLang="en-US" sz="2000" dirty="0"/>
          </a:p>
        </p:txBody>
      </p:sp>
      <p:pic>
        <p:nvPicPr>
          <p:cNvPr id="7" name="圖片 6" descr="4-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99592" y="2204864"/>
            <a:ext cx="7620000" cy="428625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544016" y="14759"/>
            <a:ext cx="8060432" cy="1109985"/>
          </a:xfrm>
        </p:spPr>
        <p:txBody>
          <a:bodyPr/>
          <a:lstStyle/>
          <a:p>
            <a:r>
              <a:rPr lang="en-US" altLang="zh-TW" dirty="0"/>
              <a:t>Google Cloud Storage</a:t>
            </a:r>
            <a:r>
              <a:rPr lang="zh-TW" altLang="en-US" dirty="0"/>
              <a:t>申請與使用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395536" y="1052736"/>
            <a:ext cx="6400800" cy="648072"/>
          </a:xfrm>
        </p:spPr>
        <p:txBody>
          <a:bodyPr/>
          <a:lstStyle/>
          <a:p>
            <a:pPr algn="l"/>
            <a:r>
              <a:rPr lang="en-US" altLang="zh-TW" dirty="0">
                <a:solidFill>
                  <a:srgbClr val="FF0000"/>
                </a:solidFill>
              </a:rPr>
              <a:t>STEP1</a:t>
            </a:r>
            <a:r>
              <a:rPr lang="zh-TW" altLang="en-US" dirty="0">
                <a:solidFill>
                  <a:srgbClr val="FF0000"/>
                </a:solidFill>
              </a:rPr>
              <a:t>：免費試用 </a:t>
            </a:r>
            <a:r>
              <a:rPr lang="en-US" altLang="zh-TW" dirty="0">
                <a:solidFill>
                  <a:srgbClr val="FF0000"/>
                </a:solidFill>
              </a:rPr>
              <a:t>Cloud Platform</a:t>
            </a:r>
          </a:p>
          <a:p>
            <a:pPr algn="l"/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5" name="副標題 2"/>
          <p:cNvSpPr txBox="1">
            <a:spLocks/>
          </p:cNvSpPr>
          <p:nvPr/>
        </p:nvSpPr>
        <p:spPr>
          <a:xfrm>
            <a:off x="467544" y="1556792"/>
            <a:ext cx="6400800" cy="5040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457200" indent="-457200">
              <a:spcBef>
                <a:spcPct val="20000"/>
              </a:spcBef>
            </a:pPr>
            <a:r>
              <a:rPr kumimoji="0" lang="en-US" altLang="zh-TW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1.6</a:t>
            </a:r>
            <a:r>
              <a:rPr kumimoji="0" lang="zh-TW" alt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lang="zh-TW" altLang="en-US" sz="2000" dirty="0"/>
              <a:t>點選開始免費試用</a:t>
            </a:r>
            <a:endParaRPr lang="en-US" altLang="zh-TW" sz="2000" dirty="0"/>
          </a:p>
          <a:p>
            <a:pPr marL="457200" indent="-457200">
              <a:spcBef>
                <a:spcPct val="20000"/>
              </a:spcBef>
            </a:pPr>
            <a:endParaRPr lang="en-US" altLang="zh-TW" sz="2000" dirty="0"/>
          </a:p>
          <a:p>
            <a:pPr marL="457200" indent="-457200">
              <a:spcBef>
                <a:spcPct val="20000"/>
              </a:spcBef>
            </a:pPr>
            <a:endParaRPr lang="zh-TW" altLang="en-US" sz="2000" dirty="0"/>
          </a:p>
        </p:txBody>
      </p:sp>
      <p:pic>
        <p:nvPicPr>
          <p:cNvPr id="8" name="圖片 7" descr="5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55576" y="2167086"/>
            <a:ext cx="7620000" cy="428625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544016" y="14759"/>
            <a:ext cx="8060432" cy="1109985"/>
          </a:xfrm>
        </p:spPr>
        <p:txBody>
          <a:bodyPr/>
          <a:lstStyle/>
          <a:p>
            <a:r>
              <a:rPr lang="en-US" altLang="zh-TW" dirty="0"/>
              <a:t>Google Cloud Storage</a:t>
            </a:r>
            <a:r>
              <a:rPr lang="zh-TW" altLang="en-US" dirty="0"/>
              <a:t>申請與使用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395536" y="1052736"/>
            <a:ext cx="6400800" cy="648072"/>
          </a:xfrm>
        </p:spPr>
        <p:txBody>
          <a:bodyPr/>
          <a:lstStyle/>
          <a:p>
            <a:pPr algn="l"/>
            <a:r>
              <a:rPr lang="en-US" altLang="zh-TW" dirty="0">
                <a:solidFill>
                  <a:srgbClr val="FF0000"/>
                </a:solidFill>
              </a:rPr>
              <a:t>STEP1</a:t>
            </a:r>
            <a:r>
              <a:rPr lang="zh-TW" altLang="en-US" dirty="0">
                <a:solidFill>
                  <a:srgbClr val="FF0000"/>
                </a:solidFill>
              </a:rPr>
              <a:t>：免費試用 </a:t>
            </a:r>
            <a:r>
              <a:rPr lang="en-US" altLang="zh-TW" dirty="0">
                <a:solidFill>
                  <a:srgbClr val="FF0000"/>
                </a:solidFill>
              </a:rPr>
              <a:t>Cloud Platform</a:t>
            </a:r>
          </a:p>
          <a:p>
            <a:pPr algn="l"/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5" name="副標題 2"/>
          <p:cNvSpPr txBox="1">
            <a:spLocks/>
          </p:cNvSpPr>
          <p:nvPr/>
        </p:nvSpPr>
        <p:spPr>
          <a:xfrm>
            <a:off x="467544" y="1556792"/>
            <a:ext cx="6400800" cy="648072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/>
          <a:p>
            <a:pPr marL="457200" indent="-457200">
              <a:spcBef>
                <a:spcPct val="20000"/>
              </a:spcBef>
            </a:pPr>
            <a:r>
              <a:rPr kumimoji="0" lang="en-US" altLang="zh-TW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1.6</a:t>
            </a:r>
            <a:r>
              <a:rPr kumimoji="0" lang="zh-TW" alt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lang="zh-TW" altLang="en-US" sz="2000" dirty="0"/>
              <a:t>免費試用申請完成</a:t>
            </a:r>
            <a:endParaRPr lang="en-US" altLang="zh-TW" sz="2000" dirty="0"/>
          </a:p>
          <a:p>
            <a:pPr marL="457200" indent="-457200">
              <a:spcBef>
                <a:spcPct val="20000"/>
              </a:spcBef>
            </a:pPr>
            <a:r>
              <a:rPr lang="en-US" altLang="zh-TW" sz="2000" dirty="0">
                <a:solidFill>
                  <a:srgbClr val="FF0000"/>
                </a:solidFill>
              </a:rPr>
              <a:t>※PS.</a:t>
            </a:r>
            <a:r>
              <a:rPr lang="zh-TW" altLang="en-US" sz="2000" dirty="0">
                <a:solidFill>
                  <a:srgbClr val="FF0000"/>
                </a:solidFill>
              </a:rPr>
              <a:t>記得要把此頁的網址紀錄儲存起來，以後可能需要使用</a:t>
            </a:r>
            <a:endParaRPr lang="en-US" altLang="zh-TW" sz="2000" dirty="0">
              <a:solidFill>
                <a:srgbClr val="FF0000"/>
              </a:solidFill>
            </a:endParaRPr>
          </a:p>
          <a:p>
            <a:pPr marL="457200" indent="-457200">
              <a:spcBef>
                <a:spcPct val="20000"/>
              </a:spcBef>
            </a:pPr>
            <a:endParaRPr lang="en-US" altLang="zh-TW" sz="2000" dirty="0"/>
          </a:p>
          <a:p>
            <a:pPr marL="457200" indent="-457200">
              <a:spcBef>
                <a:spcPct val="20000"/>
              </a:spcBef>
            </a:pPr>
            <a:endParaRPr lang="zh-TW" altLang="en-US" sz="2000" dirty="0"/>
          </a:p>
        </p:txBody>
      </p:sp>
      <p:pic>
        <p:nvPicPr>
          <p:cNvPr id="7" name="圖片 6" descr="7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40432" y="2204864"/>
            <a:ext cx="7620000" cy="428625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544016" y="14759"/>
            <a:ext cx="8060432" cy="1109985"/>
          </a:xfrm>
        </p:spPr>
        <p:txBody>
          <a:bodyPr/>
          <a:lstStyle/>
          <a:p>
            <a:r>
              <a:rPr lang="en-US" altLang="zh-TW" dirty="0"/>
              <a:t>Google Cloud Storage</a:t>
            </a:r>
            <a:r>
              <a:rPr lang="zh-TW" altLang="en-US" dirty="0"/>
              <a:t>申請與使用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395536" y="1052736"/>
            <a:ext cx="6400800" cy="648072"/>
          </a:xfrm>
        </p:spPr>
        <p:txBody>
          <a:bodyPr/>
          <a:lstStyle/>
          <a:p>
            <a:pPr algn="l"/>
            <a:r>
              <a:rPr lang="en-US" altLang="zh-TW" dirty="0">
                <a:solidFill>
                  <a:srgbClr val="FF0000"/>
                </a:solidFill>
              </a:rPr>
              <a:t>STEP2</a:t>
            </a:r>
            <a:r>
              <a:rPr lang="zh-TW" altLang="en-US" dirty="0">
                <a:solidFill>
                  <a:srgbClr val="FF0000"/>
                </a:solidFill>
              </a:rPr>
              <a:t>：建立 </a:t>
            </a:r>
            <a:r>
              <a:rPr lang="en-US" altLang="zh-TW" dirty="0">
                <a:solidFill>
                  <a:srgbClr val="FF0000"/>
                </a:solidFill>
              </a:rPr>
              <a:t>Bucket</a:t>
            </a:r>
          </a:p>
          <a:p>
            <a:pPr algn="l"/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5" name="副標題 2"/>
          <p:cNvSpPr txBox="1">
            <a:spLocks/>
          </p:cNvSpPr>
          <p:nvPr/>
        </p:nvSpPr>
        <p:spPr>
          <a:xfrm>
            <a:off x="467544" y="1556792"/>
            <a:ext cx="6400800" cy="6480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457200" indent="-457200">
              <a:spcBef>
                <a:spcPct val="20000"/>
              </a:spcBef>
            </a:pPr>
            <a:r>
              <a:rPr lang="en-US" altLang="zh-TW" sz="2000" dirty="0"/>
              <a:t>2.1</a:t>
            </a:r>
            <a:r>
              <a:rPr kumimoji="0" lang="zh-TW" alt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lang="zh-TW" altLang="en-US" sz="2000" noProof="0" dirty="0"/>
              <a:t>點選</a:t>
            </a:r>
            <a:r>
              <a:rPr lang="en-US" altLang="zh-TW" sz="2000" noProof="0" dirty="0"/>
              <a:t>Cloud Storage</a:t>
            </a:r>
            <a:endParaRPr lang="en-US" altLang="zh-TW" sz="2000" dirty="0"/>
          </a:p>
          <a:p>
            <a:pPr marL="457200" indent="-457200">
              <a:spcBef>
                <a:spcPct val="20000"/>
              </a:spcBef>
            </a:pPr>
            <a:endParaRPr lang="en-US" altLang="zh-TW" sz="2000" dirty="0"/>
          </a:p>
          <a:p>
            <a:pPr marL="457200" indent="-457200">
              <a:spcBef>
                <a:spcPct val="20000"/>
              </a:spcBef>
            </a:pPr>
            <a:endParaRPr lang="zh-TW" altLang="en-US" sz="2000" dirty="0"/>
          </a:p>
        </p:txBody>
      </p:sp>
      <p:pic>
        <p:nvPicPr>
          <p:cNvPr id="6" name="圖片 5" descr="8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54719" y="2564904"/>
            <a:ext cx="7605713" cy="382428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544016" y="14759"/>
            <a:ext cx="8060432" cy="1109985"/>
          </a:xfrm>
        </p:spPr>
        <p:txBody>
          <a:bodyPr/>
          <a:lstStyle/>
          <a:p>
            <a:r>
              <a:rPr lang="en-US" altLang="zh-TW" dirty="0"/>
              <a:t>Google Cloud Storage</a:t>
            </a:r>
            <a:r>
              <a:rPr lang="zh-TW" altLang="en-US" dirty="0"/>
              <a:t>申請與使用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395536" y="1052736"/>
            <a:ext cx="6400800" cy="648072"/>
          </a:xfrm>
        </p:spPr>
        <p:txBody>
          <a:bodyPr/>
          <a:lstStyle/>
          <a:p>
            <a:pPr algn="l"/>
            <a:r>
              <a:rPr lang="en-US" altLang="zh-TW" dirty="0">
                <a:solidFill>
                  <a:srgbClr val="FF0000"/>
                </a:solidFill>
              </a:rPr>
              <a:t>STEP2</a:t>
            </a:r>
            <a:r>
              <a:rPr lang="zh-TW" altLang="en-US" dirty="0">
                <a:solidFill>
                  <a:srgbClr val="FF0000"/>
                </a:solidFill>
              </a:rPr>
              <a:t>：建立 </a:t>
            </a:r>
            <a:r>
              <a:rPr lang="en-US" altLang="zh-TW" dirty="0">
                <a:solidFill>
                  <a:srgbClr val="FF0000"/>
                </a:solidFill>
              </a:rPr>
              <a:t>Bucket</a:t>
            </a:r>
          </a:p>
          <a:p>
            <a:pPr algn="l"/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5" name="副標題 2"/>
          <p:cNvSpPr txBox="1">
            <a:spLocks/>
          </p:cNvSpPr>
          <p:nvPr/>
        </p:nvSpPr>
        <p:spPr>
          <a:xfrm>
            <a:off x="467544" y="1556792"/>
            <a:ext cx="6400800" cy="6480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457200" indent="-457200">
              <a:spcBef>
                <a:spcPct val="20000"/>
              </a:spcBef>
            </a:pPr>
            <a:r>
              <a:rPr lang="en-US" altLang="zh-TW" sz="2000" dirty="0"/>
              <a:t>2.2</a:t>
            </a:r>
            <a:r>
              <a:rPr kumimoji="0" lang="zh-TW" alt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lang="zh-TW" altLang="en-US" sz="2000" noProof="0" dirty="0"/>
              <a:t>點選</a:t>
            </a:r>
            <a:r>
              <a:rPr lang="en-US" altLang="zh-TW" sz="2000" noProof="0" dirty="0"/>
              <a:t>『</a:t>
            </a:r>
            <a:r>
              <a:rPr lang="zh-TW" altLang="en-US" sz="2000" noProof="0" dirty="0"/>
              <a:t>建立</a:t>
            </a:r>
            <a:r>
              <a:rPr lang="en-US" altLang="zh-TW" sz="2000" noProof="0" dirty="0"/>
              <a:t>Bucket』</a:t>
            </a:r>
            <a:endParaRPr lang="en-US" altLang="zh-TW" sz="2000" dirty="0"/>
          </a:p>
          <a:p>
            <a:pPr marL="457200" indent="-457200">
              <a:spcBef>
                <a:spcPct val="20000"/>
              </a:spcBef>
            </a:pPr>
            <a:endParaRPr lang="en-US" altLang="zh-TW" sz="2000" dirty="0"/>
          </a:p>
          <a:p>
            <a:pPr marL="457200" indent="-457200">
              <a:spcBef>
                <a:spcPct val="20000"/>
              </a:spcBef>
            </a:pPr>
            <a:endParaRPr lang="zh-TW" altLang="en-US" sz="2000" dirty="0"/>
          </a:p>
        </p:txBody>
      </p:sp>
      <p:pic>
        <p:nvPicPr>
          <p:cNvPr id="7" name="圖片 6" descr="9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27584" y="2564904"/>
            <a:ext cx="7610475" cy="381476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544016" y="14759"/>
            <a:ext cx="8060432" cy="1109985"/>
          </a:xfrm>
        </p:spPr>
        <p:txBody>
          <a:bodyPr/>
          <a:lstStyle/>
          <a:p>
            <a:r>
              <a:rPr lang="en-US" altLang="zh-TW" dirty="0"/>
              <a:t>Google Cloud Storage</a:t>
            </a:r>
            <a:r>
              <a:rPr lang="zh-TW" altLang="en-US" dirty="0"/>
              <a:t>申請與使用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395536" y="1052736"/>
            <a:ext cx="6400800" cy="648072"/>
          </a:xfrm>
        </p:spPr>
        <p:txBody>
          <a:bodyPr/>
          <a:lstStyle/>
          <a:p>
            <a:pPr algn="l"/>
            <a:r>
              <a:rPr lang="en-US" altLang="zh-TW" dirty="0">
                <a:solidFill>
                  <a:srgbClr val="FF0000"/>
                </a:solidFill>
              </a:rPr>
              <a:t>STEP2</a:t>
            </a:r>
            <a:r>
              <a:rPr lang="zh-TW" altLang="en-US" dirty="0">
                <a:solidFill>
                  <a:srgbClr val="FF0000"/>
                </a:solidFill>
              </a:rPr>
              <a:t>：建立 </a:t>
            </a:r>
            <a:r>
              <a:rPr lang="en-US" altLang="zh-TW" dirty="0">
                <a:solidFill>
                  <a:srgbClr val="FF0000"/>
                </a:solidFill>
              </a:rPr>
              <a:t>Bucket</a:t>
            </a:r>
          </a:p>
          <a:p>
            <a:pPr algn="l"/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5" name="副標題 2"/>
          <p:cNvSpPr txBox="1">
            <a:spLocks/>
          </p:cNvSpPr>
          <p:nvPr/>
        </p:nvSpPr>
        <p:spPr>
          <a:xfrm>
            <a:off x="467544" y="1556792"/>
            <a:ext cx="8496944" cy="12961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457200" indent="-457200">
              <a:spcBef>
                <a:spcPct val="20000"/>
              </a:spcBef>
            </a:pPr>
            <a:r>
              <a:rPr lang="en-US" altLang="zh-TW" sz="2000" dirty="0"/>
              <a:t>2.3</a:t>
            </a:r>
            <a:r>
              <a:rPr kumimoji="0" lang="zh-TW" alt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lang="en-US" altLang="zh-TW" sz="2000" noProof="0" dirty="0"/>
              <a:t>『</a:t>
            </a:r>
            <a:r>
              <a:rPr lang="zh-TW" altLang="en-US" sz="2000" dirty="0"/>
              <a:t>設定</a:t>
            </a:r>
            <a:r>
              <a:rPr lang="en-US" altLang="zh-TW" sz="2000" noProof="0" dirty="0"/>
              <a:t>Bucket』</a:t>
            </a:r>
          </a:p>
          <a:p>
            <a:pPr marL="457200" indent="-457200">
              <a:spcBef>
                <a:spcPct val="20000"/>
              </a:spcBef>
            </a:pPr>
            <a:r>
              <a:rPr lang="en-US" altLang="zh-TW" dirty="0">
                <a:solidFill>
                  <a:srgbClr val="FF0000"/>
                </a:solidFill>
              </a:rPr>
              <a:t>※PS.</a:t>
            </a:r>
            <a:r>
              <a:rPr lang="zh-TW" altLang="en-US" dirty="0">
                <a:solidFill>
                  <a:srgbClr val="FF0000"/>
                </a:solidFill>
              </a:rPr>
              <a:t>  </a:t>
            </a:r>
            <a:r>
              <a:rPr lang="en-US" altLang="zh-TW" dirty="0">
                <a:solidFill>
                  <a:srgbClr val="FF0000"/>
                </a:solidFill>
              </a:rPr>
              <a:t>Bucket</a:t>
            </a:r>
            <a:r>
              <a:rPr lang="zh-TW" altLang="en-US" dirty="0">
                <a:solidFill>
                  <a:srgbClr val="FF0000"/>
                </a:solidFill>
              </a:rPr>
              <a:t>名稱只能使用小寫英數文字。例如我使用過的</a:t>
            </a:r>
            <a:r>
              <a:rPr lang="en-US" altLang="zh-TW" dirty="0">
                <a:solidFill>
                  <a:srgbClr val="FF0000"/>
                </a:solidFill>
              </a:rPr>
              <a:t>『</a:t>
            </a:r>
            <a:r>
              <a:rPr lang="en-US" altLang="zh-TW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</a:rPr>
              <a:t>jges107</a:t>
            </a:r>
            <a:r>
              <a:rPr lang="en-US" altLang="zh-TW" dirty="0">
                <a:solidFill>
                  <a:srgbClr val="FF0000"/>
                </a:solidFill>
              </a:rPr>
              <a:t>』</a:t>
            </a:r>
            <a:r>
              <a:rPr lang="zh-TW" altLang="en-US" dirty="0">
                <a:solidFill>
                  <a:srgbClr val="FF0000"/>
                </a:solidFill>
              </a:rPr>
              <a:t>等等，但被別人使用過的名稱就不能再使用</a:t>
            </a:r>
            <a:r>
              <a:rPr lang="en-US" altLang="zh-TW" dirty="0">
                <a:solidFill>
                  <a:srgbClr val="FF0000"/>
                </a:solidFill>
              </a:rPr>
              <a:t>(</a:t>
            </a:r>
            <a:r>
              <a:rPr lang="en-US" altLang="zh-TW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</a:rPr>
              <a:t>jges107 </a:t>
            </a:r>
            <a:r>
              <a:rPr lang="zh-TW" altLang="en-US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</a:rPr>
              <a:t>、</a:t>
            </a:r>
            <a:r>
              <a:rPr lang="en-US" altLang="zh-TW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</a:rPr>
              <a:t> jges108</a:t>
            </a:r>
            <a:r>
              <a:rPr lang="zh-TW" altLang="en-US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</a:rPr>
              <a:t>、</a:t>
            </a:r>
            <a:r>
              <a:rPr lang="en-US" altLang="zh-TW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</a:rPr>
              <a:t> jges109</a:t>
            </a:r>
            <a:r>
              <a:rPr lang="zh-TW" altLang="en-US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</a:rPr>
              <a:t>已被我使用過，就是目前各團使用的名稱</a:t>
            </a:r>
            <a:r>
              <a:rPr lang="en-US" altLang="zh-TW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</a:rPr>
              <a:t>)</a:t>
            </a:r>
            <a:r>
              <a:rPr lang="zh-TW" altLang="en-US" dirty="0">
                <a:solidFill>
                  <a:srgbClr val="FF0000"/>
                </a:solidFill>
              </a:rPr>
              <a:t>。</a:t>
            </a:r>
            <a:endParaRPr lang="en-US" altLang="zh-TW" dirty="0">
              <a:solidFill>
                <a:srgbClr val="FF0000"/>
              </a:solidFill>
            </a:endParaRPr>
          </a:p>
          <a:p>
            <a:pPr marL="457200" indent="-457200">
              <a:spcBef>
                <a:spcPct val="20000"/>
              </a:spcBef>
            </a:pPr>
            <a:endParaRPr lang="en-US" altLang="zh-TW" sz="2000" dirty="0"/>
          </a:p>
          <a:p>
            <a:pPr marL="457200" indent="-457200">
              <a:spcBef>
                <a:spcPct val="20000"/>
              </a:spcBef>
            </a:pPr>
            <a:endParaRPr lang="zh-TW" altLang="en-US" sz="2000" dirty="0"/>
          </a:p>
        </p:txBody>
      </p:sp>
      <p:pic>
        <p:nvPicPr>
          <p:cNvPr id="6" name="圖片 5" descr="10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27584" y="2852936"/>
            <a:ext cx="7620000" cy="381952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606</TotalTime>
  <Words>691</Words>
  <Application>Microsoft Office PowerPoint</Application>
  <PresentationFormat>如螢幕大小 (4:3)</PresentationFormat>
  <Paragraphs>92</Paragraphs>
  <Slides>29</Slides>
  <Notes>0</Notes>
  <HiddenSlides>7</HiddenSlides>
  <MMClips>0</MMClips>
  <ScaleCrop>false</ScaleCrop>
  <HeadingPairs>
    <vt:vector size="6" baseType="variant">
      <vt:variant>
        <vt:lpstr>使用字型</vt:lpstr>
      </vt:variant>
      <vt:variant>
        <vt:i4>2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29</vt:i4>
      </vt:variant>
    </vt:vector>
  </HeadingPairs>
  <TitlesOfParts>
    <vt:vector size="32" baseType="lpstr">
      <vt:lpstr>Arial</vt:lpstr>
      <vt:lpstr>Calibri</vt:lpstr>
      <vt:lpstr>Office 佈景主題</vt:lpstr>
      <vt:lpstr>Google Cloud Storage申請與使用</vt:lpstr>
      <vt:lpstr>Google Cloud Storage申請與使用</vt:lpstr>
      <vt:lpstr>Google Cloud Storage申請與使用</vt:lpstr>
      <vt:lpstr>Google Cloud Storage申請與使用</vt:lpstr>
      <vt:lpstr>Google Cloud Storage申請與使用</vt:lpstr>
      <vt:lpstr>Google Cloud Storage申請與使用</vt:lpstr>
      <vt:lpstr>Google Cloud Storage申請與使用</vt:lpstr>
      <vt:lpstr>Google Cloud Storage申請與使用</vt:lpstr>
      <vt:lpstr>Google Cloud Storage申請與使用</vt:lpstr>
      <vt:lpstr>Google Cloud Storage申請與使用</vt:lpstr>
      <vt:lpstr>Google Cloud Storage申請與使用</vt:lpstr>
      <vt:lpstr>Google Cloud Storage申請與使用</vt:lpstr>
      <vt:lpstr>Google Cloud Storage申請與使用</vt:lpstr>
      <vt:lpstr>Google Cloud Storage申請與使用</vt:lpstr>
      <vt:lpstr>Google Cloud Storage申請與使用</vt:lpstr>
      <vt:lpstr>Google Cloud Storage申請與使用</vt:lpstr>
      <vt:lpstr>Google Cloud Storage申請與使用</vt:lpstr>
      <vt:lpstr>Google Cloud Storage申請與使用</vt:lpstr>
      <vt:lpstr>Google Cloud Storage申請與使用</vt:lpstr>
      <vt:lpstr>Google Cloud Storage申請與使用</vt:lpstr>
      <vt:lpstr>Google Cloud Storage申請與使用</vt:lpstr>
      <vt:lpstr>Google Cloud Storage申請與使用</vt:lpstr>
      <vt:lpstr>Google Cloud Storage申請與使用</vt:lpstr>
      <vt:lpstr>Google Cloud Storage申請與使用</vt:lpstr>
      <vt:lpstr>Google Cloud Storage申請與使用</vt:lpstr>
      <vt:lpstr>Google Cloud Storage申請與使用</vt:lpstr>
      <vt:lpstr>Google Cloud Storage申請與使用</vt:lpstr>
      <vt:lpstr>Google Cloud Storage申請與使用</vt:lpstr>
      <vt:lpstr>Google Cloud Storage申請與使用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投影片 1</dc:title>
  <dc:creator>彭啟瑞</dc:creator>
  <cp:lastModifiedBy>Chao, Cleo (UEFI DVT &amp; DevOps)</cp:lastModifiedBy>
  <cp:revision>59</cp:revision>
  <dcterms:created xsi:type="dcterms:W3CDTF">2018-08-19T11:49:44Z</dcterms:created>
  <dcterms:modified xsi:type="dcterms:W3CDTF">2025-10-10T04:04:44Z</dcterms:modified>
</cp:coreProperties>
</file>